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56" r:id="rId5"/>
    <p:sldId id="292" r:id="rId6"/>
    <p:sldId id="322" r:id="rId7"/>
    <p:sldId id="323" r:id="rId8"/>
    <p:sldId id="336" r:id="rId9"/>
    <p:sldId id="324" r:id="rId10"/>
    <p:sldId id="325" r:id="rId11"/>
    <p:sldId id="332" r:id="rId12"/>
    <p:sldId id="333" r:id="rId13"/>
    <p:sldId id="334" r:id="rId14"/>
    <p:sldId id="335" r:id="rId15"/>
    <p:sldId id="326" r:id="rId16"/>
    <p:sldId id="327" r:id="rId17"/>
    <p:sldId id="328" r:id="rId18"/>
    <p:sldId id="329" r:id="rId19"/>
    <p:sldId id="330" r:id="rId20"/>
    <p:sldId id="337" r:id="rId21"/>
    <p:sldId id="331" r:id="rId22"/>
    <p:sldId id="304" r:id="rId23"/>
    <p:sldId id="321" r:id="rId24"/>
  </p:sldIdLst>
  <p:sldSz cx="18291175" cy="10287000"/>
  <p:notesSz cx="6858000" cy="9144000"/>
  <p:embeddedFontLst>
    <p:embeddedFont>
      <p:font typeface="Calibri" panose="020F0502020204030204" pitchFamily="34" charset="0"/>
      <p:regular r:id="rId26"/>
      <p:bold r:id="rId27"/>
      <p:italic r:id="rId28"/>
      <p:boldItalic r:id="rId29"/>
    </p:embeddedFont>
    <p:embeddedFont>
      <p:font typeface="SimplerPro Light" panose="00000300000000000000" pitchFamily="50" charset="-79"/>
      <p:regular r:id="rId30"/>
      <p:italic r:id="rId31"/>
    </p:embeddedFont>
    <p:embeddedFont>
      <p:font typeface="SimplerPro_V3 Black" panose="020B0604020202020204" charset="-79"/>
      <p:bold r:id="rId32"/>
      <p:boldItalic r:id="rId33"/>
    </p:embeddedFont>
    <p:embeddedFont>
      <p:font typeface="SimplerPro_V3 Light" panose="020B0604020202020204" charset="-79"/>
      <p:regular r:id="rId34"/>
      <p:italic r:id="rId35"/>
    </p:embeddedFont>
  </p:embeddedFontLst>
  <p:defaultTextStyle>
    <a:defPPr>
      <a:defRPr lang="ru-RU"/>
    </a:defPPr>
    <a:lvl1pPr marL="0" algn="l" defTabSz="1633027" rtl="0" eaLnBrk="1" latinLnBrk="0" hangingPunct="1">
      <a:defRPr sz="3200" kern="1200">
        <a:solidFill>
          <a:schemeClr val="tx1"/>
        </a:solidFill>
        <a:latin typeface="+mn-lt"/>
        <a:ea typeface="+mn-ea"/>
        <a:cs typeface="+mn-cs"/>
      </a:defRPr>
    </a:lvl1pPr>
    <a:lvl2pPr marL="816513" algn="l" defTabSz="1633027" rtl="0" eaLnBrk="1" latinLnBrk="0" hangingPunct="1">
      <a:defRPr sz="3200" kern="1200">
        <a:solidFill>
          <a:schemeClr val="tx1"/>
        </a:solidFill>
        <a:latin typeface="+mn-lt"/>
        <a:ea typeface="+mn-ea"/>
        <a:cs typeface="+mn-cs"/>
      </a:defRPr>
    </a:lvl2pPr>
    <a:lvl3pPr marL="1633027" algn="l" defTabSz="1633027" rtl="0" eaLnBrk="1" latinLnBrk="0" hangingPunct="1">
      <a:defRPr sz="3200" kern="1200">
        <a:solidFill>
          <a:schemeClr val="tx1"/>
        </a:solidFill>
        <a:latin typeface="+mn-lt"/>
        <a:ea typeface="+mn-ea"/>
        <a:cs typeface="+mn-cs"/>
      </a:defRPr>
    </a:lvl3pPr>
    <a:lvl4pPr marL="2449540" algn="l" defTabSz="1633027" rtl="0" eaLnBrk="1" latinLnBrk="0" hangingPunct="1">
      <a:defRPr sz="3200" kern="1200">
        <a:solidFill>
          <a:schemeClr val="tx1"/>
        </a:solidFill>
        <a:latin typeface="+mn-lt"/>
        <a:ea typeface="+mn-ea"/>
        <a:cs typeface="+mn-cs"/>
      </a:defRPr>
    </a:lvl4pPr>
    <a:lvl5pPr marL="3266054" algn="l" defTabSz="1633027" rtl="0" eaLnBrk="1" latinLnBrk="0" hangingPunct="1">
      <a:defRPr sz="3200" kern="1200">
        <a:solidFill>
          <a:schemeClr val="tx1"/>
        </a:solidFill>
        <a:latin typeface="+mn-lt"/>
        <a:ea typeface="+mn-ea"/>
        <a:cs typeface="+mn-cs"/>
      </a:defRPr>
    </a:lvl5pPr>
    <a:lvl6pPr marL="4082567" algn="l" defTabSz="1633027" rtl="0" eaLnBrk="1" latinLnBrk="0" hangingPunct="1">
      <a:defRPr sz="3200" kern="1200">
        <a:solidFill>
          <a:schemeClr val="tx1"/>
        </a:solidFill>
        <a:latin typeface="+mn-lt"/>
        <a:ea typeface="+mn-ea"/>
        <a:cs typeface="+mn-cs"/>
      </a:defRPr>
    </a:lvl6pPr>
    <a:lvl7pPr marL="4899081" algn="l" defTabSz="1633027" rtl="0" eaLnBrk="1" latinLnBrk="0" hangingPunct="1">
      <a:defRPr sz="3200" kern="1200">
        <a:solidFill>
          <a:schemeClr val="tx1"/>
        </a:solidFill>
        <a:latin typeface="+mn-lt"/>
        <a:ea typeface="+mn-ea"/>
        <a:cs typeface="+mn-cs"/>
      </a:defRPr>
    </a:lvl7pPr>
    <a:lvl8pPr marL="5715594" algn="l" defTabSz="1633027" rtl="0" eaLnBrk="1" latinLnBrk="0" hangingPunct="1">
      <a:defRPr sz="3200" kern="1200">
        <a:solidFill>
          <a:schemeClr val="tx1"/>
        </a:solidFill>
        <a:latin typeface="+mn-lt"/>
        <a:ea typeface="+mn-ea"/>
        <a:cs typeface="+mn-cs"/>
      </a:defRPr>
    </a:lvl8pPr>
    <a:lvl9pPr marL="6532108" algn="l" defTabSz="1633027"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FBF"/>
    <a:srgbClr val="004F8C"/>
    <a:srgbClr val="D6121A"/>
    <a:srgbClr val="00226D"/>
    <a:srgbClr val="304496"/>
    <a:srgbClr val="39B969"/>
    <a:srgbClr val="00B6D3"/>
    <a:srgbClr val="A561B5"/>
    <a:srgbClr val="00BAD3"/>
    <a:srgbClr val="002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23" autoAdjust="0"/>
  </p:normalViewPr>
  <p:slideViewPr>
    <p:cSldViewPr>
      <p:cViewPr varScale="1">
        <p:scale>
          <a:sx n="53" d="100"/>
          <a:sy n="53" d="100"/>
        </p:scale>
        <p:origin x="802" y="72"/>
      </p:cViewPr>
      <p:guideLst>
        <p:guide orient="horz" pos="3240"/>
        <p:guide pos="57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665C0-01C6-496E-A3CC-8A32D70550F3}" type="datetimeFigureOut">
              <a:rPr lang="ru-RU" smtClean="0"/>
              <a:t>23.01.2024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2D560-74FE-40D6-AA63-CE385578CB1A}" type="slidenum">
              <a:rPr lang="ru-RU" smtClean="0"/>
              <a:t>‹#›</a:t>
            </a:fld>
            <a:endParaRPr lang="ru-RU"/>
          </a:p>
        </p:txBody>
      </p:sp>
    </p:spTree>
    <p:extLst>
      <p:ext uri="{BB962C8B-B14F-4D97-AF65-F5344CB8AC3E}">
        <p14:creationId xmlns:p14="http://schemas.microsoft.com/office/powerpoint/2010/main" val="113789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838" y="3195638"/>
            <a:ext cx="15547499" cy="2205038"/>
          </a:xfrm>
        </p:spPr>
        <p:txBody>
          <a:bodyPr/>
          <a:lstStyle/>
          <a:p>
            <a:r>
              <a:rPr lang="ru-RU"/>
              <a:t>Образец заголовка</a:t>
            </a:r>
          </a:p>
        </p:txBody>
      </p:sp>
      <p:sp>
        <p:nvSpPr>
          <p:cNvPr id="3" name="Подзаголовок 2"/>
          <p:cNvSpPr>
            <a:spLocks noGrp="1"/>
          </p:cNvSpPr>
          <p:nvPr>
            <p:ph type="subTitle" idx="1"/>
          </p:nvPr>
        </p:nvSpPr>
        <p:spPr>
          <a:xfrm>
            <a:off x="2743676" y="5829300"/>
            <a:ext cx="12803823" cy="2628900"/>
          </a:xfrm>
        </p:spPr>
        <p:txBody>
          <a:bodyPr/>
          <a:lstStyle>
            <a:lvl1pPr marL="0" indent="0" algn="ctr">
              <a:buNone/>
              <a:defRPr>
                <a:solidFill>
                  <a:schemeClr val="tx1">
                    <a:tint val="75000"/>
                  </a:schemeClr>
                </a:solidFill>
              </a:defRPr>
            </a:lvl1pPr>
            <a:lvl2pPr marL="816513" indent="0" algn="ctr">
              <a:buNone/>
              <a:defRPr>
                <a:solidFill>
                  <a:schemeClr val="tx1">
                    <a:tint val="75000"/>
                  </a:schemeClr>
                </a:solidFill>
              </a:defRPr>
            </a:lvl2pPr>
            <a:lvl3pPr marL="1633027" indent="0" algn="ctr">
              <a:buNone/>
              <a:defRPr>
                <a:solidFill>
                  <a:schemeClr val="tx1">
                    <a:tint val="75000"/>
                  </a:schemeClr>
                </a:solidFill>
              </a:defRPr>
            </a:lvl3pPr>
            <a:lvl4pPr marL="2449540" indent="0" algn="ctr">
              <a:buNone/>
              <a:defRPr>
                <a:solidFill>
                  <a:schemeClr val="tx1">
                    <a:tint val="75000"/>
                  </a:schemeClr>
                </a:solidFill>
              </a:defRPr>
            </a:lvl4pPr>
            <a:lvl5pPr marL="3266054" indent="0" algn="ctr">
              <a:buNone/>
              <a:defRPr>
                <a:solidFill>
                  <a:schemeClr val="tx1">
                    <a:tint val="75000"/>
                  </a:schemeClr>
                </a:solidFill>
              </a:defRPr>
            </a:lvl5pPr>
            <a:lvl6pPr marL="4082567" indent="0" algn="ctr">
              <a:buNone/>
              <a:defRPr>
                <a:solidFill>
                  <a:schemeClr val="tx1">
                    <a:tint val="75000"/>
                  </a:schemeClr>
                </a:solidFill>
              </a:defRPr>
            </a:lvl6pPr>
            <a:lvl7pPr marL="4899081" indent="0" algn="ctr">
              <a:buNone/>
              <a:defRPr>
                <a:solidFill>
                  <a:schemeClr val="tx1">
                    <a:tint val="75000"/>
                  </a:schemeClr>
                </a:solidFill>
              </a:defRPr>
            </a:lvl7pPr>
            <a:lvl8pPr marL="5715594" indent="0" algn="ctr">
              <a:buNone/>
              <a:defRPr>
                <a:solidFill>
                  <a:schemeClr val="tx1">
                    <a:tint val="75000"/>
                  </a:schemeClr>
                </a:solidFill>
              </a:defRPr>
            </a:lvl8pPr>
            <a:lvl9pPr marL="653210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CCCE22A-4527-4A91-96FB-FE8EB3389667}"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226753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CCE22A-4527-4A91-96FB-FE8EB3389667}"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749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61102" y="411958"/>
            <a:ext cx="4115514" cy="8777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559" y="411958"/>
            <a:ext cx="12041690" cy="8777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CCE22A-4527-4A91-96FB-FE8EB3389667}"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228410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CCE22A-4527-4A91-96FB-FE8EB3389667}"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215668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877" y="6610351"/>
            <a:ext cx="15547499" cy="2043113"/>
          </a:xfrm>
        </p:spPr>
        <p:txBody>
          <a:bodyPr anchor="t"/>
          <a:lstStyle>
            <a:lvl1pPr algn="l">
              <a:defRPr sz="7100" b="1" cap="all"/>
            </a:lvl1pPr>
          </a:lstStyle>
          <a:p>
            <a:r>
              <a:rPr lang="ru-RU"/>
              <a:t>Образец заголовка</a:t>
            </a:r>
          </a:p>
        </p:txBody>
      </p:sp>
      <p:sp>
        <p:nvSpPr>
          <p:cNvPr id="3" name="Текст 2"/>
          <p:cNvSpPr>
            <a:spLocks noGrp="1"/>
          </p:cNvSpPr>
          <p:nvPr>
            <p:ph type="body" idx="1"/>
          </p:nvPr>
        </p:nvSpPr>
        <p:spPr>
          <a:xfrm>
            <a:off x="1444877" y="4360070"/>
            <a:ext cx="15547499" cy="2250281"/>
          </a:xfrm>
        </p:spPr>
        <p:txBody>
          <a:bodyPr anchor="b"/>
          <a:lstStyle>
            <a:lvl1pPr marL="0" indent="0">
              <a:buNone/>
              <a:defRPr sz="3600">
                <a:solidFill>
                  <a:schemeClr val="tx1">
                    <a:tint val="75000"/>
                  </a:schemeClr>
                </a:solidFill>
              </a:defRPr>
            </a:lvl1pPr>
            <a:lvl2pPr marL="816513" indent="0">
              <a:buNone/>
              <a:defRPr sz="3200">
                <a:solidFill>
                  <a:schemeClr val="tx1">
                    <a:tint val="75000"/>
                  </a:schemeClr>
                </a:solidFill>
              </a:defRPr>
            </a:lvl2pPr>
            <a:lvl3pPr marL="1633027" indent="0">
              <a:buNone/>
              <a:defRPr sz="2900">
                <a:solidFill>
                  <a:schemeClr val="tx1">
                    <a:tint val="75000"/>
                  </a:schemeClr>
                </a:solidFill>
              </a:defRPr>
            </a:lvl3pPr>
            <a:lvl4pPr marL="2449540" indent="0">
              <a:buNone/>
              <a:defRPr sz="2500">
                <a:solidFill>
                  <a:schemeClr val="tx1">
                    <a:tint val="75000"/>
                  </a:schemeClr>
                </a:solidFill>
              </a:defRPr>
            </a:lvl4pPr>
            <a:lvl5pPr marL="3266054" indent="0">
              <a:buNone/>
              <a:defRPr sz="2500">
                <a:solidFill>
                  <a:schemeClr val="tx1">
                    <a:tint val="75000"/>
                  </a:schemeClr>
                </a:solidFill>
              </a:defRPr>
            </a:lvl5pPr>
            <a:lvl6pPr marL="4082567" indent="0">
              <a:buNone/>
              <a:defRPr sz="2500">
                <a:solidFill>
                  <a:schemeClr val="tx1">
                    <a:tint val="75000"/>
                  </a:schemeClr>
                </a:solidFill>
              </a:defRPr>
            </a:lvl6pPr>
            <a:lvl7pPr marL="4899081" indent="0">
              <a:buNone/>
              <a:defRPr sz="2500">
                <a:solidFill>
                  <a:schemeClr val="tx1">
                    <a:tint val="75000"/>
                  </a:schemeClr>
                </a:solidFill>
              </a:defRPr>
            </a:lvl7pPr>
            <a:lvl8pPr marL="5715594" indent="0">
              <a:buNone/>
              <a:defRPr sz="2500">
                <a:solidFill>
                  <a:schemeClr val="tx1">
                    <a:tint val="75000"/>
                  </a:schemeClr>
                </a:solidFill>
              </a:defRPr>
            </a:lvl8pPr>
            <a:lvl9pPr marL="6532108" indent="0">
              <a:buNone/>
              <a:defRPr sz="25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CCCE22A-4527-4A91-96FB-FE8EB3389667}"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340791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14559" y="2400301"/>
            <a:ext cx="8078602"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9298014" y="2400301"/>
            <a:ext cx="8078602"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CCCE22A-4527-4A91-96FB-FE8EB3389667}"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390338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914559" y="2302670"/>
            <a:ext cx="8081779" cy="959643"/>
          </a:xfrm>
        </p:spPr>
        <p:txBody>
          <a:bodyPr anchor="b"/>
          <a:lstStyle>
            <a:lvl1pPr marL="0" indent="0">
              <a:buNone/>
              <a:defRPr sz="4300" b="1"/>
            </a:lvl1pPr>
            <a:lvl2pPr marL="816513" indent="0">
              <a:buNone/>
              <a:defRPr sz="3600" b="1"/>
            </a:lvl2pPr>
            <a:lvl3pPr marL="1633027" indent="0">
              <a:buNone/>
              <a:defRPr sz="3200" b="1"/>
            </a:lvl3pPr>
            <a:lvl4pPr marL="2449540" indent="0">
              <a:buNone/>
              <a:defRPr sz="2900" b="1"/>
            </a:lvl4pPr>
            <a:lvl5pPr marL="3266054" indent="0">
              <a:buNone/>
              <a:defRPr sz="2900" b="1"/>
            </a:lvl5pPr>
            <a:lvl6pPr marL="4082567" indent="0">
              <a:buNone/>
              <a:defRPr sz="2900" b="1"/>
            </a:lvl6pPr>
            <a:lvl7pPr marL="4899081" indent="0">
              <a:buNone/>
              <a:defRPr sz="2900" b="1"/>
            </a:lvl7pPr>
            <a:lvl8pPr marL="5715594" indent="0">
              <a:buNone/>
              <a:defRPr sz="2900" b="1"/>
            </a:lvl8pPr>
            <a:lvl9pPr marL="6532108" indent="0">
              <a:buNone/>
              <a:defRPr sz="2900" b="1"/>
            </a:lvl9pPr>
          </a:lstStyle>
          <a:p>
            <a:pPr lvl="0"/>
            <a:r>
              <a:rPr lang="ru-RU"/>
              <a:t>Образец текста</a:t>
            </a:r>
          </a:p>
        </p:txBody>
      </p:sp>
      <p:sp>
        <p:nvSpPr>
          <p:cNvPr id="4" name="Объект 3"/>
          <p:cNvSpPr>
            <a:spLocks noGrp="1"/>
          </p:cNvSpPr>
          <p:nvPr>
            <p:ph sz="half" idx="2"/>
          </p:nvPr>
        </p:nvSpPr>
        <p:spPr>
          <a:xfrm>
            <a:off x="914559" y="3262313"/>
            <a:ext cx="8081779"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9291664" y="2302670"/>
            <a:ext cx="8084953" cy="959643"/>
          </a:xfrm>
        </p:spPr>
        <p:txBody>
          <a:bodyPr anchor="b"/>
          <a:lstStyle>
            <a:lvl1pPr marL="0" indent="0">
              <a:buNone/>
              <a:defRPr sz="4300" b="1"/>
            </a:lvl1pPr>
            <a:lvl2pPr marL="816513" indent="0">
              <a:buNone/>
              <a:defRPr sz="3600" b="1"/>
            </a:lvl2pPr>
            <a:lvl3pPr marL="1633027" indent="0">
              <a:buNone/>
              <a:defRPr sz="3200" b="1"/>
            </a:lvl3pPr>
            <a:lvl4pPr marL="2449540" indent="0">
              <a:buNone/>
              <a:defRPr sz="2900" b="1"/>
            </a:lvl4pPr>
            <a:lvl5pPr marL="3266054" indent="0">
              <a:buNone/>
              <a:defRPr sz="2900" b="1"/>
            </a:lvl5pPr>
            <a:lvl6pPr marL="4082567" indent="0">
              <a:buNone/>
              <a:defRPr sz="2900" b="1"/>
            </a:lvl6pPr>
            <a:lvl7pPr marL="4899081" indent="0">
              <a:buNone/>
              <a:defRPr sz="2900" b="1"/>
            </a:lvl7pPr>
            <a:lvl8pPr marL="5715594" indent="0">
              <a:buNone/>
              <a:defRPr sz="2900" b="1"/>
            </a:lvl8pPr>
            <a:lvl9pPr marL="6532108" indent="0">
              <a:buNone/>
              <a:defRPr sz="2900" b="1"/>
            </a:lvl9pPr>
          </a:lstStyle>
          <a:p>
            <a:pPr lvl="0"/>
            <a:r>
              <a:rPr lang="ru-RU"/>
              <a:t>Образец текста</a:t>
            </a:r>
          </a:p>
        </p:txBody>
      </p:sp>
      <p:sp>
        <p:nvSpPr>
          <p:cNvPr id="6" name="Объект 5"/>
          <p:cNvSpPr>
            <a:spLocks noGrp="1"/>
          </p:cNvSpPr>
          <p:nvPr>
            <p:ph sz="quarter" idx="4"/>
          </p:nvPr>
        </p:nvSpPr>
        <p:spPr>
          <a:xfrm>
            <a:off x="9291664" y="3262313"/>
            <a:ext cx="8084953"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CCCE22A-4527-4A91-96FB-FE8EB3389667}" type="datetimeFigureOut">
              <a:rPr lang="ru-RU" smtClean="0"/>
              <a:t>23.01.2024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423008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CCCE22A-4527-4A91-96FB-FE8EB3389667}" type="datetimeFigureOut">
              <a:rPr lang="ru-RU" smtClean="0"/>
              <a:t>23.01.2024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421048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CCE22A-4527-4A91-96FB-FE8EB3389667}" type="datetimeFigureOut">
              <a:rPr lang="ru-RU" smtClean="0"/>
              <a:t>23.01.2024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266044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560" y="409575"/>
            <a:ext cx="6017671" cy="1743075"/>
          </a:xfrm>
        </p:spPr>
        <p:txBody>
          <a:bodyPr anchor="b"/>
          <a:lstStyle>
            <a:lvl1pPr algn="l">
              <a:defRPr sz="3600" b="1"/>
            </a:lvl1pPr>
          </a:lstStyle>
          <a:p>
            <a:r>
              <a:rPr lang="ru-RU"/>
              <a:t>Образец заголовка</a:t>
            </a:r>
          </a:p>
        </p:txBody>
      </p:sp>
      <p:sp>
        <p:nvSpPr>
          <p:cNvPr id="3" name="Объект 2"/>
          <p:cNvSpPr>
            <a:spLocks noGrp="1"/>
          </p:cNvSpPr>
          <p:nvPr>
            <p:ph idx="1"/>
          </p:nvPr>
        </p:nvSpPr>
        <p:spPr>
          <a:xfrm>
            <a:off x="7151341" y="409576"/>
            <a:ext cx="10225275"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914560" y="2152651"/>
            <a:ext cx="6017671" cy="7036595"/>
          </a:xfrm>
        </p:spPr>
        <p:txBody>
          <a:bodyPr/>
          <a:lstStyle>
            <a:lvl1pPr marL="0" indent="0">
              <a:buNone/>
              <a:defRPr sz="2500"/>
            </a:lvl1pPr>
            <a:lvl2pPr marL="816513" indent="0">
              <a:buNone/>
              <a:defRPr sz="2100"/>
            </a:lvl2pPr>
            <a:lvl3pPr marL="1633027" indent="0">
              <a:buNone/>
              <a:defRPr sz="1800"/>
            </a:lvl3pPr>
            <a:lvl4pPr marL="2449540" indent="0">
              <a:buNone/>
              <a:defRPr sz="1600"/>
            </a:lvl4pPr>
            <a:lvl5pPr marL="3266054" indent="0">
              <a:buNone/>
              <a:defRPr sz="1600"/>
            </a:lvl5pPr>
            <a:lvl6pPr marL="4082567" indent="0">
              <a:buNone/>
              <a:defRPr sz="1600"/>
            </a:lvl6pPr>
            <a:lvl7pPr marL="4899081" indent="0">
              <a:buNone/>
              <a:defRPr sz="1600"/>
            </a:lvl7pPr>
            <a:lvl8pPr marL="5715594" indent="0">
              <a:buNone/>
              <a:defRPr sz="1600"/>
            </a:lvl8pPr>
            <a:lvl9pPr marL="6532108" indent="0">
              <a:buNone/>
              <a:defRPr sz="1600"/>
            </a:lvl9pPr>
          </a:lstStyle>
          <a:p>
            <a:pPr lvl="0"/>
            <a:r>
              <a:rPr lang="ru-RU"/>
              <a:t>Образец текста</a:t>
            </a:r>
          </a:p>
        </p:txBody>
      </p:sp>
      <p:sp>
        <p:nvSpPr>
          <p:cNvPr id="5" name="Дата 4"/>
          <p:cNvSpPr>
            <a:spLocks noGrp="1"/>
          </p:cNvSpPr>
          <p:nvPr>
            <p:ph type="dt" sz="half" idx="10"/>
          </p:nvPr>
        </p:nvSpPr>
        <p:spPr/>
        <p:txBody>
          <a:bodyPr/>
          <a:lstStyle/>
          <a:p>
            <a:fld id="{3CCCE22A-4527-4A91-96FB-FE8EB3389667}"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328722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5198" y="7200900"/>
            <a:ext cx="10974705" cy="850107"/>
          </a:xfrm>
        </p:spPr>
        <p:txBody>
          <a:bodyPr anchor="b"/>
          <a:lstStyle>
            <a:lvl1pPr algn="l">
              <a:defRPr sz="3600" b="1"/>
            </a:lvl1pPr>
          </a:lstStyle>
          <a:p>
            <a:r>
              <a:rPr lang="ru-RU"/>
              <a:t>Образец заголовка</a:t>
            </a:r>
          </a:p>
        </p:txBody>
      </p:sp>
      <p:sp>
        <p:nvSpPr>
          <p:cNvPr id="3" name="Рисунок 2"/>
          <p:cNvSpPr>
            <a:spLocks noGrp="1"/>
          </p:cNvSpPr>
          <p:nvPr>
            <p:ph type="pic" idx="1"/>
          </p:nvPr>
        </p:nvSpPr>
        <p:spPr>
          <a:xfrm>
            <a:off x="3585198" y="919163"/>
            <a:ext cx="10974705" cy="6172200"/>
          </a:xfrm>
        </p:spPr>
        <p:txBody>
          <a:bodyPr/>
          <a:lstStyle>
            <a:lvl1pPr marL="0" indent="0">
              <a:buNone/>
              <a:defRPr sz="5700"/>
            </a:lvl1pPr>
            <a:lvl2pPr marL="816513" indent="0">
              <a:buNone/>
              <a:defRPr sz="5000"/>
            </a:lvl2pPr>
            <a:lvl3pPr marL="1633027" indent="0">
              <a:buNone/>
              <a:defRPr sz="4300"/>
            </a:lvl3pPr>
            <a:lvl4pPr marL="2449540" indent="0">
              <a:buNone/>
              <a:defRPr sz="3600"/>
            </a:lvl4pPr>
            <a:lvl5pPr marL="3266054" indent="0">
              <a:buNone/>
              <a:defRPr sz="3600"/>
            </a:lvl5pPr>
            <a:lvl6pPr marL="4082567" indent="0">
              <a:buNone/>
              <a:defRPr sz="3600"/>
            </a:lvl6pPr>
            <a:lvl7pPr marL="4899081" indent="0">
              <a:buNone/>
              <a:defRPr sz="3600"/>
            </a:lvl7pPr>
            <a:lvl8pPr marL="5715594" indent="0">
              <a:buNone/>
              <a:defRPr sz="3600"/>
            </a:lvl8pPr>
            <a:lvl9pPr marL="6532108" indent="0">
              <a:buNone/>
              <a:defRPr sz="3600"/>
            </a:lvl9pPr>
          </a:lstStyle>
          <a:p>
            <a:endParaRPr lang="ru-RU"/>
          </a:p>
        </p:txBody>
      </p:sp>
      <p:sp>
        <p:nvSpPr>
          <p:cNvPr id="4" name="Текст 3"/>
          <p:cNvSpPr>
            <a:spLocks noGrp="1"/>
          </p:cNvSpPr>
          <p:nvPr>
            <p:ph type="body" sz="half" idx="2"/>
          </p:nvPr>
        </p:nvSpPr>
        <p:spPr>
          <a:xfrm>
            <a:off x="3585198" y="8051007"/>
            <a:ext cx="10974705" cy="1207293"/>
          </a:xfrm>
        </p:spPr>
        <p:txBody>
          <a:bodyPr/>
          <a:lstStyle>
            <a:lvl1pPr marL="0" indent="0">
              <a:buNone/>
              <a:defRPr sz="2500"/>
            </a:lvl1pPr>
            <a:lvl2pPr marL="816513" indent="0">
              <a:buNone/>
              <a:defRPr sz="2100"/>
            </a:lvl2pPr>
            <a:lvl3pPr marL="1633027" indent="0">
              <a:buNone/>
              <a:defRPr sz="1800"/>
            </a:lvl3pPr>
            <a:lvl4pPr marL="2449540" indent="0">
              <a:buNone/>
              <a:defRPr sz="1600"/>
            </a:lvl4pPr>
            <a:lvl5pPr marL="3266054" indent="0">
              <a:buNone/>
              <a:defRPr sz="1600"/>
            </a:lvl5pPr>
            <a:lvl6pPr marL="4082567" indent="0">
              <a:buNone/>
              <a:defRPr sz="1600"/>
            </a:lvl6pPr>
            <a:lvl7pPr marL="4899081" indent="0">
              <a:buNone/>
              <a:defRPr sz="1600"/>
            </a:lvl7pPr>
            <a:lvl8pPr marL="5715594" indent="0">
              <a:buNone/>
              <a:defRPr sz="1600"/>
            </a:lvl8pPr>
            <a:lvl9pPr marL="6532108" indent="0">
              <a:buNone/>
              <a:defRPr sz="1600"/>
            </a:lvl9pPr>
          </a:lstStyle>
          <a:p>
            <a:pPr lvl="0"/>
            <a:r>
              <a:rPr lang="ru-RU"/>
              <a:t>Образец текста</a:t>
            </a:r>
          </a:p>
        </p:txBody>
      </p:sp>
      <p:sp>
        <p:nvSpPr>
          <p:cNvPr id="5" name="Дата 4"/>
          <p:cNvSpPr>
            <a:spLocks noGrp="1"/>
          </p:cNvSpPr>
          <p:nvPr>
            <p:ph type="dt" sz="half" idx="10"/>
          </p:nvPr>
        </p:nvSpPr>
        <p:spPr/>
        <p:txBody>
          <a:bodyPr/>
          <a:lstStyle/>
          <a:p>
            <a:fld id="{3CCCE22A-4527-4A91-96FB-FE8EB3389667}"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13234F-FCD3-481E-A621-DA3ED6CC8EC6}" type="slidenum">
              <a:rPr lang="ru-RU" smtClean="0"/>
              <a:t>‹#›</a:t>
            </a:fld>
            <a:endParaRPr lang="ru-RU"/>
          </a:p>
        </p:txBody>
      </p:sp>
    </p:spTree>
    <p:extLst>
      <p:ext uri="{BB962C8B-B14F-4D97-AF65-F5344CB8AC3E}">
        <p14:creationId xmlns:p14="http://schemas.microsoft.com/office/powerpoint/2010/main" val="268693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559" y="411957"/>
            <a:ext cx="16462058" cy="1714500"/>
          </a:xfrm>
          <a:prstGeom prst="rect">
            <a:avLst/>
          </a:prstGeom>
        </p:spPr>
        <p:txBody>
          <a:bodyPr vert="horz" lIns="163303" tIns="81651" rIns="163303" bIns="81651" rtlCol="0" anchor="ctr">
            <a:normAutofit/>
          </a:bodyPr>
          <a:lstStyle/>
          <a:p>
            <a:r>
              <a:rPr lang="ru-RU"/>
              <a:t>Образец заголовка</a:t>
            </a:r>
          </a:p>
        </p:txBody>
      </p:sp>
      <p:sp>
        <p:nvSpPr>
          <p:cNvPr id="3" name="Текст 2"/>
          <p:cNvSpPr>
            <a:spLocks noGrp="1"/>
          </p:cNvSpPr>
          <p:nvPr>
            <p:ph type="body" idx="1"/>
          </p:nvPr>
        </p:nvSpPr>
        <p:spPr>
          <a:xfrm>
            <a:off x="914559" y="2400301"/>
            <a:ext cx="16462058" cy="6788945"/>
          </a:xfrm>
          <a:prstGeom prst="rect">
            <a:avLst/>
          </a:prstGeom>
        </p:spPr>
        <p:txBody>
          <a:bodyPr vert="horz" lIns="163303" tIns="81651" rIns="163303" bIns="81651"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14559" y="9534526"/>
            <a:ext cx="4267941" cy="547688"/>
          </a:xfrm>
          <a:prstGeom prst="rect">
            <a:avLst/>
          </a:prstGeom>
        </p:spPr>
        <p:txBody>
          <a:bodyPr vert="horz" lIns="163303" tIns="81651" rIns="163303" bIns="81651" rtlCol="0" anchor="ctr"/>
          <a:lstStyle>
            <a:lvl1pPr algn="l">
              <a:defRPr sz="2100">
                <a:solidFill>
                  <a:schemeClr val="tx1">
                    <a:tint val="75000"/>
                  </a:schemeClr>
                </a:solidFill>
              </a:defRPr>
            </a:lvl1pPr>
          </a:lstStyle>
          <a:p>
            <a:fld id="{3CCCE22A-4527-4A91-96FB-FE8EB3389667}" type="datetimeFigureOut">
              <a:rPr lang="ru-RU" smtClean="0"/>
              <a:t>23.01.2024</a:t>
            </a:fld>
            <a:endParaRPr lang="ru-RU"/>
          </a:p>
        </p:txBody>
      </p:sp>
      <p:sp>
        <p:nvSpPr>
          <p:cNvPr id="5" name="Нижний колонтитул 4"/>
          <p:cNvSpPr>
            <a:spLocks noGrp="1"/>
          </p:cNvSpPr>
          <p:nvPr>
            <p:ph type="ftr" sz="quarter" idx="3"/>
          </p:nvPr>
        </p:nvSpPr>
        <p:spPr>
          <a:xfrm>
            <a:off x="6249485" y="9534526"/>
            <a:ext cx="5792205" cy="547688"/>
          </a:xfrm>
          <a:prstGeom prst="rect">
            <a:avLst/>
          </a:prstGeom>
        </p:spPr>
        <p:txBody>
          <a:bodyPr vert="horz" lIns="163303" tIns="81651" rIns="163303" bIns="81651" rtlCol="0" anchor="ctr"/>
          <a:lstStyle>
            <a:lvl1pPr algn="ctr">
              <a:defRPr sz="21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8675" y="9534526"/>
            <a:ext cx="4267941" cy="547688"/>
          </a:xfrm>
          <a:prstGeom prst="rect">
            <a:avLst/>
          </a:prstGeom>
        </p:spPr>
        <p:txBody>
          <a:bodyPr vert="horz" lIns="163303" tIns="81651" rIns="163303" bIns="81651" rtlCol="0" anchor="ctr"/>
          <a:lstStyle>
            <a:lvl1pPr algn="r">
              <a:defRPr sz="2100">
                <a:solidFill>
                  <a:schemeClr val="tx1">
                    <a:tint val="75000"/>
                  </a:schemeClr>
                </a:solidFill>
              </a:defRPr>
            </a:lvl1pPr>
          </a:lstStyle>
          <a:p>
            <a:fld id="{7E13234F-FCD3-481E-A621-DA3ED6CC8EC6}" type="slidenum">
              <a:rPr lang="ru-RU" smtClean="0"/>
              <a:t>‹#›</a:t>
            </a:fld>
            <a:endParaRPr lang="ru-RU"/>
          </a:p>
        </p:txBody>
      </p:sp>
    </p:spTree>
    <p:extLst>
      <p:ext uri="{BB962C8B-B14F-4D97-AF65-F5344CB8AC3E}">
        <p14:creationId xmlns:p14="http://schemas.microsoft.com/office/powerpoint/2010/main" val="289345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33027" rtl="0" eaLnBrk="1" latinLnBrk="0" hangingPunct="1">
        <a:spcBef>
          <a:spcPct val="0"/>
        </a:spcBef>
        <a:buNone/>
        <a:defRPr sz="7900" kern="1200">
          <a:solidFill>
            <a:schemeClr val="tx1"/>
          </a:solidFill>
          <a:latin typeface="+mj-lt"/>
          <a:ea typeface="+mj-ea"/>
          <a:cs typeface="+mj-cs"/>
        </a:defRPr>
      </a:lvl1pPr>
    </p:titleStyle>
    <p:bodyStyle>
      <a:lvl1pPr marL="612385" indent="-612385" algn="l" defTabSz="163302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1pPr>
      <a:lvl2pPr marL="1326834" indent="-510321" algn="l" defTabSz="1633027"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1284" indent="-408257" algn="l" defTabSz="163302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797" indent="-408257" algn="l" defTabSz="163302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4311" indent="-408257" algn="l" defTabSz="163302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ru-RU"/>
      </a:defPPr>
      <a:lvl1pPr marL="0" algn="l" defTabSz="1633027" rtl="0" eaLnBrk="1" latinLnBrk="0" hangingPunct="1">
        <a:defRPr sz="3200" kern="1200">
          <a:solidFill>
            <a:schemeClr val="tx1"/>
          </a:solidFill>
          <a:latin typeface="+mn-lt"/>
          <a:ea typeface="+mn-ea"/>
          <a:cs typeface="+mn-cs"/>
        </a:defRPr>
      </a:lvl1pPr>
      <a:lvl2pPr marL="816513" algn="l" defTabSz="1633027" rtl="0" eaLnBrk="1" latinLnBrk="0" hangingPunct="1">
        <a:defRPr sz="3200" kern="1200">
          <a:solidFill>
            <a:schemeClr val="tx1"/>
          </a:solidFill>
          <a:latin typeface="+mn-lt"/>
          <a:ea typeface="+mn-ea"/>
          <a:cs typeface="+mn-cs"/>
        </a:defRPr>
      </a:lvl2pPr>
      <a:lvl3pPr marL="1633027" algn="l" defTabSz="1633027" rtl="0" eaLnBrk="1" latinLnBrk="0" hangingPunct="1">
        <a:defRPr sz="3200" kern="1200">
          <a:solidFill>
            <a:schemeClr val="tx1"/>
          </a:solidFill>
          <a:latin typeface="+mn-lt"/>
          <a:ea typeface="+mn-ea"/>
          <a:cs typeface="+mn-cs"/>
        </a:defRPr>
      </a:lvl3pPr>
      <a:lvl4pPr marL="2449540" algn="l" defTabSz="1633027" rtl="0" eaLnBrk="1" latinLnBrk="0" hangingPunct="1">
        <a:defRPr sz="3200" kern="1200">
          <a:solidFill>
            <a:schemeClr val="tx1"/>
          </a:solidFill>
          <a:latin typeface="+mn-lt"/>
          <a:ea typeface="+mn-ea"/>
          <a:cs typeface="+mn-cs"/>
        </a:defRPr>
      </a:lvl4pPr>
      <a:lvl5pPr marL="3266054" algn="l" defTabSz="1633027" rtl="0" eaLnBrk="1" latinLnBrk="0" hangingPunct="1">
        <a:defRPr sz="3200" kern="1200">
          <a:solidFill>
            <a:schemeClr val="tx1"/>
          </a:solidFill>
          <a:latin typeface="+mn-lt"/>
          <a:ea typeface="+mn-ea"/>
          <a:cs typeface="+mn-cs"/>
        </a:defRPr>
      </a:lvl5pPr>
      <a:lvl6pPr marL="4082567" algn="l" defTabSz="1633027" rtl="0" eaLnBrk="1" latinLnBrk="0" hangingPunct="1">
        <a:defRPr sz="3200" kern="1200">
          <a:solidFill>
            <a:schemeClr val="tx1"/>
          </a:solidFill>
          <a:latin typeface="+mn-lt"/>
          <a:ea typeface="+mn-ea"/>
          <a:cs typeface="+mn-cs"/>
        </a:defRPr>
      </a:lvl6pPr>
      <a:lvl7pPr marL="4899081" algn="l" defTabSz="1633027" rtl="0" eaLnBrk="1" latinLnBrk="0" hangingPunct="1">
        <a:defRPr sz="3200" kern="1200">
          <a:solidFill>
            <a:schemeClr val="tx1"/>
          </a:solidFill>
          <a:latin typeface="+mn-lt"/>
          <a:ea typeface="+mn-ea"/>
          <a:cs typeface="+mn-cs"/>
        </a:defRPr>
      </a:lvl7pPr>
      <a:lvl8pPr marL="5715594" algn="l" defTabSz="1633027" rtl="0" eaLnBrk="1" latinLnBrk="0" hangingPunct="1">
        <a:defRPr sz="3200" kern="1200">
          <a:solidFill>
            <a:schemeClr val="tx1"/>
          </a:solidFill>
          <a:latin typeface="+mn-lt"/>
          <a:ea typeface="+mn-ea"/>
          <a:cs typeface="+mn-cs"/>
        </a:defRPr>
      </a:lvl8pPr>
      <a:lvl9pPr marL="6532108" algn="l" defTabSz="1633027"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gov.il/he/service/system-reporting-job-departur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21851" y="4969497"/>
            <a:ext cx="4541692" cy="1897955"/>
          </a:xfrm>
          <a:prstGeom prst="rect">
            <a:avLst/>
          </a:prstGeom>
        </p:spPr>
        <p:txBody>
          <a:bodyPr wrap="none">
            <a:spAutoFit/>
          </a:bodyPr>
          <a:lstStyle/>
          <a:p>
            <a:pPr algn="r"/>
            <a:r>
              <a:rPr lang="he-IL" sz="8800" baseline="30000" dirty="0">
                <a:solidFill>
                  <a:srgbClr val="004F8C"/>
                </a:solidFill>
                <a:latin typeface="SimplerPro_V3 Light" pitchFamily="50" charset="-79"/>
                <a:cs typeface="SimplerPro_V3 Light" pitchFamily="50" charset="-79"/>
              </a:rPr>
              <a:t>מחלקת הדרכה</a:t>
            </a:r>
          </a:p>
          <a:p>
            <a:pPr algn="r"/>
            <a:endParaRPr lang="he-IL" sz="8800" baseline="30000" dirty="0">
              <a:solidFill>
                <a:srgbClr val="004F8C"/>
              </a:solidFill>
              <a:latin typeface="SimplerPro_V3 Light" pitchFamily="50" charset="-79"/>
              <a:cs typeface="SimplerPro_V3 Light" pitchFamily="50" charset="-79"/>
            </a:endParaRPr>
          </a:p>
        </p:txBody>
      </p:sp>
      <p:sp>
        <p:nvSpPr>
          <p:cNvPr id="5" name="Прямоугольник 4"/>
          <p:cNvSpPr/>
          <p:nvPr/>
        </p:nvSpPr>
        <p:spPr>
          <a:xfrm>
            <a:off x="10441731" y="6160804"/>
            <a:ext cx="6552728" cy="1754326"/>
          </a:xfrm>
          <a:prstGeom prst="rect">
            <a:avLst/>
          </a:prstGeom>
        </p:spPr>
        <p:txBody>
          <a:bodyPr wrap="square">
            <a:spAutoFit/>
          </a:bodyPr>
          <a:lstStyle/>
          <a:p>
            <a:pPr algn="ctr" rtl="1"/>
            <a:r>
              <a:rPr lang="he-IL" sz="5400" baseline="30000" dirty="0">
                <a:solidFill>
                  <a:srgbClr val="004F8C"/>
                </a:solidFill>
                <a:latin typeface="SimplerPro_V3 Light" pitchFamily="50" charset="-79"/>
                <a:cs typeface="SimplerPro_V3 Light" pitchFamily="50" charset="-79"/>
              </a:rPr>
              <a:t>ולד סטוצקי ושרה רבינוביץ</a:t>
            </a:r>
          </a:p>
          <a:p>
            <a:pPr algn="ctr" rtl="1"/>
            <a:r>
              <a:rPr lang="he-IL" sz="5400" baseline="30000" dirty="0">
                <a:solidFill>
                  <a:srgbClr val="004F8C"/>
                </a:solidFill>
                <a:latin typeface="SimplerPro_V3 Light" pitchFamily="50" charset="-79"/>
                <a:cs typeface="SimplerPro_V3 Light" pitchFamily="50" charset="-79"/>
              </a:rPr>
              <a:t>ינואר 2024</a:t>
            </a:r>
          </a:p>
          <a:p>
            <a:pPr algn="ctr" rtl="1"/>
            <a:endParaRPr lang="he-IL" sz="5400" baseline="30000" dirty="0">
              <a:solidFill>
                <a:srgbClr val="004F8C"/>
              </a:solidFill>
              <a:latin typeface="SimplerPro_V3 Light" pitchFamily="50" charset="-79"/>
              <a:cs typeface="SimplerPro_V3 Light" pitchFamily="50" charset="-79"/>
            </a:endParaRPr>
          </a:p>
        </p:txBody>
      </p:sp>
      <p:sp>
        <p:nvSpPr>
          <p:cNvPr id="9" name="Прямоугольник 8"/>
          <p:cNvSpPr/>
          <p:nvPr/>
        </p:nvSpPr>
        <p:spPr>
          <a:xfrm>
            <a:off x="10238404" y="3697354"/>
            <a:ext cx="6787436" cy="1272143"/>
          </a:xfrm>
          <a:prstGeom prst="rect">
            <a:avLst/>
          </a:prstGeom>
        </p:spPr>
        <p:txBody>
          <a:bodyPr wrap="none">
            <a:spAutoFit/>
          </a:bodyPr>
          <a:lstStyle/>
          <a:p>
            <a:pPr algn="r" rtl="1"/>
            <a:r>
              <a:rPr lang="he-IL" sz="11500" baseline="30000" dirty="0">
                <a:solidFill>
                  <a:srgbClr val="004F8C"/>
                </a:solidFill>
                <a:latin typeface="SimplerPro_V3 Black" pitchFamily="50" charset="-79"/>
                <a:cs typeface="SimplerPro_V3 Black" pitchFamily="50" charset="-79"/>
              </a:rPr>
              <a:t>טופס 161 החדש</a:t>
            </a:r>
          </a:p>
        </p:txBody>
      </p:sp>
      <p:pic>
        <p:nvPicPr>
          <p:cNvPr id="11" name="Рисунок 10">
            <a:extLst>
              <a:ext uri="{FF2B5EF4-FFF2-40B4-BE49-F238E27FC236}">
                <a16:creationId xmlns:a16="http://schemas.microsoft.com/office/drawing/2014/main" id="{BE97E033-7C8B-4B55-9ADF-0FD13AB6C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54212" cy="10287000"/>
          </a:xfrm>
          <a:prstGeom prst="rect">
            <a:avLst/>
          </a:prstGeom>
        </p:spPr>
      </p:pic>
      <p:pic>
        <p:nvPicPr>
          <p:cNvPr id="13" name="Рисунок 12">
            <a:extLst>
              <a:ext uri="{FF2B5EF4-FFF2-40B4-BE49-F238E27FC236}">
                <a16:creationId xmlns:a16="http://schemas.microsoft.com/office/drawing/2014/main" id="{F6A345F0-6E26-4585-9EBB-7B19C4C60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663" y="2084720"/>
            <a:ext cx="3988864" cy="842653"/>
          </a:xfrm>
          <a:prstGeom prst="rect">
            <a:avLst/>
          </a:prstGeom>
        </p:spPr>
      </p:pic>
      <p:sp>
        <p:nvSpPr>
          <p:cNvPr id="7" name="מלבן 6">
            <a:extLst>
              <a:ext uri="{FF2B5EF4-FFF2-40B4-BE49-F238E27FC236}">
                <a16:creationId xmlns:a16="http://schemas.microsoft.com/office/drawing/2014/main" id="{175FF8C8-2350-47B9-839D-B378A55C8A3A}"/>
              </a:ext>
            </a:extLst>
          </p:cNvPr>
          <p:cNvSpPr/>
          <p:nvPr/>
        </p:nvSpPr>
        <p:spPr>
          <a:xfrm>
            <a:off x="9289603" y="8815908"/>
            <a:ext cx="8443093" cy="1169551"/>
          </a:xfrm>
          <a:prstGeom prst="rect">
            <a:avLst/>
          </a:prstGeom>
        </p:spPr>
        <p:txBody>
          <a:bodyPr wrap="square">
            <a:spAutoFit/>
          </a:bodyPr>
          <a:lstStyle>
            <a:defPPr>
              <a:defRPr lang="ru-RU"/>
            </a:defPPr>
            <a:lvl1pPr marL="0" algn="l" defTabSz="1633027" rtl="0" eaLnBrk="1" latinLnBrk="0" hangingPunct="1">
              <a:defRPr sz="3200" kern="1200">
                <a:solidFill>
                  <a:schemeClr val="tx1"/>
                </a:solidFill>
                <a:latin typeface="+mn-lt"/>
                <a:ea typeface="+mn-ea"/>
                <a:cs typeface="+mn-cs"/>
              </a:defRPr>
            </a:lvl1pPr>
            <a:lvl2pPr marL="816513" algn="l" defTabSz="1633027" rtl="0" eaLnBrk="1" latinLnBrk="0" hangingPunct="1">
              <a:defRPr sz="3200" kern="1200">
                <a:solidFill>
                  <a:schemeClr val="tx1"/>
                </a:solidFill>
                <a:latin typeface="+mn-lt"/>
                <a:ea typeface="+mn-ea"/>
                <a:cs typeface="+mn-cs"/>
              </a:defRPr>
            </a:lvl2pPr>
            <a:lvl3pPr marL="1633027" algn="l" defTabSz="1633027" rtl="0" eaLnBrk="1" latinLnBrk="0" hangingPunct="1">
              <a:defRPr sz="3200" kern="1200">
                <a:solidFill>
                  <a:schemeClr val="tx1"/>
                </a:solidFill>
                <a:latin typeface="+mn-lt"/>
                <a:ea typeface="+mn-ea"/>
                <a:cs typeface="+mn-cs"/>
              </a:defRPr>
            </a:lvl3pPr>
            <a:lvl4pPr marL="2449540" algn="l" defTabSz="1633027" rtl="0" eaLnBrk="1" latinLnBrk="0" hangingPunct="1">
              <a:defRPr sz="3200" kern="1200">
                <a:solidFill>
                  <a:schemeClr val="tx1"/>
                </a:solidFill>
                <a:latin typeface="+mn-lt"/>
                <a:ea typeface="+mn-ea"/>
                <a:cs typeface="+mn-cs"/>
              </a:defRPr>
            </a:lvl4pPr>
            <a:lvl5pPr marL="3266054" algn="l" defTabSz="1633027" rtl="0" eaLnBrk="1" latinLnBrk="0" hangingPunct="1">
              <a:defRPr sz="3200" kern="1200">
                <a:solidFill>
                  <a:schemeClr val="tx1"/>
                </a:solidFill>
                <a:latin typeface="+mn-lt"/>
                <a:ea typeface="+mn-ea"/>
                <a:cs typeface="+mn-cs"/>
              </a:defRPr>
            </a:lvl5pPr>
            <a:lvl6pPr marL="4082567" algn="l" defTabSz="1633027" rtl="0" eaLnBrk="1" latinLnBrk="0" hangingPunct="1">
              <a:defRPr sz="3200" kern="1200">
                <a:solidFill>
                  <a:schemeClr val="tx1"/>
                </a:solidFill>
                <a:latin typeface="+mn-lt"/>
                <a:ea typeface="+mn-ea"/>
                <a:cs typeface="+mn-cs"/>
              </a:defRPr>
            </a:lvl6pPr>
            <a:lvl7pPr marL="4899081" algn="l" defTabSz="1633027" rtl="0" eaLnBrk="1" latinLnBrk="0" hangingPunct="1">
              <a:defRPr sz="3200" kern="1200">
                <a:solidFill>
                  <a:schemeClr val="tx1"/>
                </a:solidFill>
                <a:latin typeface="+mn-lt"/>
                <a:ea typeface="+mn-ea"/>
                <a:cs typeface="+mn-cs"/>
              </a:defRPr>
            </a:lvl7pPr>
            <a:lvl8pPr marL="5715594" algn="l" defTabSz="1633027" rtl="0" eaLnBrk="1" latinLnBrk="0" hangingPunct="1">
              <a:defRPr sz="3200" kern="1200">
                <a:solidFill>
                  <a:schemeClr val="tx1"/>
                </a:solidFill>
                <a:latin typeface="+mn-lt"/>
                <a:ea typeface="+mn-ea"/>
                <a:cs typeface="+mn-cs"/>
              </a:defRPr>
            </a:lvl8pPr>
            <a:lvl9pPr marL="6532108" algn="l" defTabSz="1633027" rtl="0" eaLnBrk="1" latinLnBrk="0" hangingPunct="1">
              <a:defRPr sz="3200" kern="1200">
                <a:solidFill>
                  <a:schemeClr val="tx1"/>
                </a:solidFill>
                <a:latin typeface="+mn-lt"/>
                <a:ea typeface="+mn-ea"/>
                <a:cs typeface="+mn-cs"/>
              </a:defRPr>
            </a:lvl9pPr>
          </a:lstStyle>
          <a:p>
            <a:pPr algn="ctr"/>
            <a:r>
              <a:rPr lang="he-IL" sz="1400" dirty="0"/>
              <a:t>כל הזכויות שמורות © 2024 </a:t>
            </a:r>
            <a:r>
              <a:rPr lang="he-IL" sz="1400" dirty="0" err="1"/>
              <a:t>למלם</a:t>
            </a:r>
            <a:r>
              <a:rPr lang="he-IL" sz="1400" dirty="0"/>
              <a:t> שכר</a:t>
            </a:r>
          </a:p>
          <a:p>
            <a:pPr algn="ctr"/>
            <a:r>
              <a:rPr lang="he-IL" sz="1400" dirty="0"/>
              <a:t>אין להעתיק, לשכפל, לצלם, להקליט, לתרגם, לאחסן במאגר מידע או להפיץ חוברת זו או קטעים ממנה בשום צורה ובשום אמצעי, אלקטרוני, אופטי או מכני, לרבות צילום, הקלטה, אינטרנט ודואר אלקטרוני, ללא אישור בכתב ממלם שכר פלוס- אלא לשימוש עצמי בלבד.</a:t>
            </a:r>
          </a:p>
          <a:p>
            <a:pPr algn="ctr"/>
            <a:r>
              <a:rPr lang="he-IL" sz="1400" dirty="0"/>
              <a:t>אין בתכנים כדי להוות ייעוץ והשימוש בהם הינו באחריות המשתמש בלבד</a:t>
            </a:r>
            <a:r>
              <a:rPr lang="he-IL" sz="1200" dirty="0"/>
              <a:t>.</a:t>
            </a:r>
          </a:p>
        </p:txBody>
      </p:sp>
    </p:spTree>
    <p:extLst>
      <p:ext uri="{BB962C8B-B14F-4D97-AF65-F5344CB8AC3E}">
        <p14:creationId xmlns:p14="http://schemas.microsoft.com/office/powerpoint/2010/main" val="403768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389071" y="895028"/>
            <a:ext cx="9533380"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במערכת פיירול</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4" name="TextBox 3"/>
          <p:cNvSpPr txBox="1"/>
          <p:nvPr/>
        </p:nvSpPr>
        <p:spPr>
          <a:xfrm>
            <a:off x="2304827" y="1975148"/>
            <a:ext cx="14473608" cy="584002"/>
          </a:xfrm>
          <a:prstGeom prst="rect">
            <a:avLst/>
          </a:prstGeom>
          <a:noFill/>
        </p:spPr>
        <p:txBody>
          <a:bodyPr wrap="square" rtlCol="1">
            <a:spAutoFit/>
          </a:bodyPr>
          <a:lstStyle/>
          <a:p>
            <a:pPr algn="ctr" rtl="1"/>
            <a:r>
              <a:rPr lang="he-IL" b="1" dirty="0">
                <a:solidFill>
                  <a:srgbClr val="FF0000"/>
                </a:solidFill>
                <a:latin typeface="SimplerPro Light" panose="00000300000000000000" pitchFamily="50" charset="-79"/>
                <a:cs typeface="SimplerPro Light" panose="00000300000000000000" pitchFamily="50" charset="-79"/>
              </a:rPr>
              <a:t>מסך פירוט מענקים ויתרות בקופה שלא חויבו במס בעת הפקדה: </a:t>
            </a:r>
          </a:p>
        </p:txBody>
      </p:sp>
      <p:pic>
        <p:nvPicPr>
          <p:cNvPr id="3" name="Picture 2"/>
          <p:cNvPicPr>
            <a:picLocks noChangeAspect="1"/>
          </p:cNvPicPr>
          <p:nvPr/>
        </p:nvPicPr>
        <p:blipFill>
          <a:blip r:embed="rId4"/>
          <a:stretch>
            <a:fillRect/>
          </a:stretch>
        </p:blipFill>
        <p:spPr>
          <a:xfrm>
            <a:off x="4877446" y="2559150"/>
            <a:ext cx="9328370" cy="7400235"/>
          </a:xfrm>
          <a:prstGeom prst="rect">
            <a:avLst/>
          </a:prstGeom>
        </p:spPr>
      </p:pic>
    </p:spTree>
    <p:extLst>
      <p:ext uri="{BB962C8B-B14F-4D97-AF65-F5344CB8AC3E}">
        <p14:creationId xmlns:p14="http://schemas.microsoft.com/office/powerpoint/2010/main" val="10135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389071" y="895028"/>
            <a:ext cx="9533380"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במערכת פיירול</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4" name="TextBox 3"/>
          <p:cNvSpPr txBox="1"/>
          <p:nvPr/>
        </p:nvSpPr>
        <p:spPr>
          <a:xfrm>
            <a:off x="1591075" y="1895203"/>
            <a:ext cx="14473608" cy="584002"/>
          </a:xfrm>
          <a:prstGeom prst="rect">
            <a:avLst/>
          </a:prstGeom>
          <a:noFill/>
        </p:spPr>
        <p:txBody>
          <a:bodyPr wrap="square" rtlCol="1">
            <a:spAutoFit/>
          </a:bodyPr>
          <a:lstStyle/>
          <a:p>
            <a:pPr algn="ctr" rtl="1"/>
            <a:r>
              <a:rPr lang="he-IL" b="1" dirty="0">
                <a:solidFill>
                  <a:srgbClr val="FF0000"/>
                </a:solidFill>
                <a:latin typeface="SimplerPro Light" panose="00000300000000000000" pitchFamily="50" charset="-79"/>
                <a:cs typeface="SimplerPro Light" panose="00000300000000000000" pitchFamily="50" charset="-79"/>
              </a:rPr>
              <a:t>מסך יתרות בקופה שחויבו במס בעת הפקדה: </a:t>
            </a:r>
          </a:p>
        </p:txBody>
      </p:sp>
      <p:pic>
        <p:nvPicPr>
          <p:cNvPr id="2" name="Picture 1"/>
          <p:cNvPicPr>
            <a:picLocks noChangeAspect="1"/>
          </p:cNvPicPr>
          <p:nvPr/>
        </p:nvPicPr>
        <p:blipFill>
          <a:blip r:embed="rId4"/>
          <a:stretch>
            <a:fillRect/>
          </a:stretch>
        </p:blipFill>
        <p:spPr>
          <a:xfrm>
            <a:off x="4310189" y="2485511"/>
            <a:ext cx="9035380" cy="7146404"/>
          </a:xfrm>
          <a:prstGeom prst="rect">
            <a:avLst/>
          </a:prstGeom>
        </p:spPr>
      </p:pic>
    </p:spTree>
    <p:extLst>
      <p:ext uri="{BB962C8B-B14F-4D97-AF65-F5344CB8AC3E}">
        <p14:creationId xmlns:p14="http://schemas.microsoft.com/office/powerpoint/2010/main" val="374696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pic>
        <p:nvPicPr>
          <p:cNvPr id="2" name="Picture 1"/>
          <p:cNvPicPr>
            <a:picLocks noChangeAspect="1"/>
          </p:cNvPicPr>
          <p:nvPr/>
        </p:nvPicPr>
        <p:blipFill>
          <a:blip r:embed="rId3"/>
          <a:stretch>
            <a:fillRect/>
          </a:stretch>
        </p:blipFill>
        <p:spPr>
          <a:xfrm>
            <a:off x="792660" y="1752762"/>
            <a:ext cx="16129792" cy="5004812"/>
          </a:xfrm>
          <a:prstGeom prst="rect">
            <a:avLst/>
          </a:prstGeom>
        </p:spPr>
      </p:pic>
    </p:spTree>
    <p:extLst>
      <p:ext uri="{BB962C8B-B14F-4D97-AF65-F5344CB8AC3E}">
        <p14:creationId xmlns:p14="http://schemas.microsoft.com/office/powerpoint/2010/main" val="425791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pic>
        <p:nvPicPr>
          <p:cNvPr id="3" name="Picture 2"/>
          <p:cNvPicPr>
            <a:picLocks noChangeAspect="1"/>
          </p:cNvPicPr>
          <p:nvPr/>
        </p:nvPicPr>
        <p:blipFill>
          <a:blip r:embed="rId3"/>
          <a:stretch>
            <a:fillRect/>
          </a:stretch>
        </p:blipFill>
        <p:spPr>
          <a:xfrm>
            <a:off x="2520851" y="1767062"/>
            <a:ext cx="13945716" cy="7825096"/>
          </a:xfrm>
          <a:prstGeom prst="rect">
            <a:avLst/>
          </a:prstGeom>
        </p:spPr>
      </p:pic>
    </p:spTree>
    <p:extLst>
      <p:ext uri="{BB962C8B-B14F-4D97-AF65-F5344CB8AC3E}">
        <p14:creationId xmlns:p14="http://schemas.microsoft.com/office/powerpoint/2010/main" val="91824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pic>
        <p:nvPicPr>
          <p:cNvPr id="2" name="Picture 1"/>
          <p:cNvPicPr>
            <a:picLocks noChangeAspect="1"/>
          </p:cNvPicPr>
          <p:nvPr/>
        </p:nvPicPr>
        <p:blipFill>
          <a:blip r:embed="rId3"/>
          <a:stretch>
            <a:fillRect/>
          </a:stretch>
        </p:blipFill>
        <p:spPr>
          <a:xfrm>
            <a:off x="3672979" y="1903140"/>
            <a:ext cx="13052251" cy="7406992"/>
          </a:xfrm>
          <a:prstGeom prst="rect">
            <a:avLst/>
          </a:prstGeom>
        </p:spPr>
      </p:pic>
    </p:spTree>
    <p:extLst>
      <p:ext uri="{BB962C8B-B14F-4D97-AF65-F5344CB8AC3E}">
        <p14:creationId xmlns:p14="http://schemas.microsoft.com/office/powerpoint/2010/main" val="341530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0691" y="1392963"/>
            <a:ext cx="15863250" cy="8818011"/>
          </a:xfrm>
          <a:prstGeom prst="rect">
            <a:avLst/>
          </a:prstGeom>
        </p:spPr>
      </p:pic>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Tree>
    <p:extLst>
      <p:ext uri="{BB962C8B-B14F-4D97-AF65-F5344CB8AC3E}">
        <p14:creationId xmlns:p14="http://schemas.microsoft.com/office/powerpoint/2010/main" val="267376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pic>
        <p:nvPicPr>
          <p:cNvPr id="2" name="Picture 1"/>
          <p:cNvPicPr>
            <a:picLocks noChangeAspect="1"/>
          </p:cNvPicPr>
          <p:nvPr/>
        </p:nvPicPr>
        <p:blipFill>
          <a:blip r:embed="rId3"/>
          <a:stretch>
            <a:fillRect/>
          </a:stretch>
        </p:blipFill>
        <p:spPr>
          <a:xfrm>
            <a:off x="2504317" y="2119164"/>
            <a:ext cx="14432907" cy="6688094"/>
          </a:xfrm>
          <a:prstGeom prst="rect">
            <a:avLst/>
          </a:prstGeom>
        </p:spPr>
      </p:pic>
    </p:spTree>
    <p:extLst>
      <p:ext uri="{BB962C8B-B14F-4D97-AF65-F5344CB8AC3E}">
        <p14:creationId xmlns:p14="http://schemas.microsoft.com/office/powerpoint/2010/main" val="245660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pic>
        <p:nvPicPr>
          <p:cNvPr id="1026" name="תמונה 2" descr="image001">
            <a:extLst>
              <a:ext uri="{FF2B5EF4-FFF2-40B4-BE49-F238E27FC236}">
                <a16:creationId xmlns:a16="http://schemas.microsoft.com/office/drawing/2014/main" id="{C88C0896-CF21-4FE2-AF1E-53F4FB0C2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368" y="1767062"/>
            <a:ext cx="14697075"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a:extLst>
              <a:ext uri="{FF2B5EF4-FFF2-40B4-BE49-F238E27FC236}">
                <a16:creationId xmlns:a16="http://schemas.microsoft.com/office/drawing/2014/main" id="{8E7DE4EF-D745-4075-82C5-84B0AA9DA5EE}"/>
              </a:ext>
            </a:extLst>
          </p:cNvPr>
          <p:cNvSpPr/>
          <p:nvPr/>
        </p:nvSpPr>
        <p:spPr>
          <a:xfrm>
            <a:off x="3889003" y="9234662"/>
            <a:ext cx="10801200" cy="584775"/>
          </a:xfrm>
          <a:prstGeom prst="rect">
            <a:avLst/>
          </a:prstGeom>
        </p:spPr>
        <p:txBody>
          <a:bodyPr wrap="square">
            <a:spAutoFit/>
          </a:bodyPr>
          <a:lstStyle/>
          <a:p>
            <a:pPr algn="r" rtl="1">
              <a:spcAft>
                <a:spcPts val="0"/>
              </a:spcAft>
            </a:pPr>
            <a:r>
              <a:rPr lang="en-US" u="sng" dirty="0">
                <a:solidFill>
                  <a:srgbClr val="0563C1"/>
                </a:solidFill>
                <a:latin typeface="Calibri" panose="020F0502020204030204" pitchFamily="34" charset="0"/>
                <a:ea typeface="Calibri" panose="020F0502020204030204" pitchFamily="34" charset="0"/>
                <a:hlinkClick r:id="rId4"/>
              </a:rPr>
              <a:t>https://www.gov.il/he/service/system-reporting-job-departures</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9274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pic>
        <p:nvPicPr>
          <p:cNvPr id="4" name="Picture 3"/>
          <p:cNvPicPr>
            <a:picLocks noChangeAspect="1"/>
          </p:cNvPicPr>
          <p:nvPr/>
        </p:nvPicPr>
        <p:blipFill>
          <a:blip r:embed="rId3"/>
          <a:stretch>
            <a:fillRect/>
          </a:stretch>
        </p:blipFill>
        <p:spPr>
          <a:xfrm>
            <a:off x="9012127" y="1975148"/>
            <a:ext cx="7910324" cy="5616624"/>
          </a:xfrm>
          <a:prstGeom prst="rect">
            <a:avLst/>
          </a:prstGeom>
        </p:spPr>
      </p:pic>
      <p:pic>
        <p:nvPicPr>
          <p:cNvPr id="5" name="Picture 4"/>
          <p:cNvPicPr>
            <a:picLocks noChangeAspect="1"/>
          </p:cNvPicPr>
          <p:nvPr/>
        </p:nvPicPr>
        <p:blipFill>
          <a:blip r:embed="rId4"/>
          <a:stretch>
            <a:fillRect/>
          </a:stretch>
        </p:blipFill>
        <p:spPr>
          <a:xfrm>
            <a:off x="2232819" y="1975147"/>
            <a:ext cx="5012035" cy="7110407"/>
          </a:xfrm>
          <a:prstGeom prst="rect">
            <a:avLst/>
          </a:prstGeom>
        </p:spPr>
      </p:pic>
    </p:spTree>
    <p:extLst>
      <p:ext uri="{BB962C8B-B14F-4D97-AF65-F5344CB8AC3E}">
        <p14:creationId xmlns:p14="http://schemas.microsoft.com/office/powerpoint/2010/main" val="96616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36654" y="1071756"/>
            <a:ext cx="3512501" cy="687368"/>
          </a:xfrm>
          <a:prstGeom prst="rect">
            <a:avLst/>
          </a:prstGeom>
        </p:spPr>
        <p:txBody>
          <a:bodyPr wrap="none">
            <a:spAutoFit/>
          </a:bodyPr>
          <a:lstStyle/>
          <a:p>
            <a:pPr algn="r" rtl="1"/>
            <a:r>
              <a:rPr lang="he-IL" sz="5800" b="1" baseline="30000" dirty="0">
                <a:solidFill>
                  <a:srgbClr val="004F8C"/>
                </a:solidFill>
                <a:latin typeface="SimplerPro_V3 Black" pitchFamily="50" charset="-79"/>
                <a:cs typeface="SimplerPro_V3 Black" pitchFamily="50" charset="-79"/>
              </a:rPr>
              <a:t>טופס 161 החדש</a:t>
            </a:r>
          </a:p>
        </p:txBody>
      </p:sp>
      <p:sp>
        <p:nvSpPr>
          <p:cNvPr id="20" name="Прямоугольник 19">
            <a:extLst>
              <a:ext uri="{FF2B5EF4-FFF2-40B4-BE49-F238E27FC236}">
                <a16:creationId xmlns:a16="http://schemas.microsoft.com/office/drawing/2014/main" id="{7B962841-B60B-420E-9973-32996367AF3A}"/>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a:extLst>
              <a:ext uri="{FF2B5EF4-FFF2-40B4-BE49-F238E27FC236}">
                <a16:creationId xmlns:a16="http://schemas.microsoft.com/office/drawing/2014/main" id="{F520DAE9-D160-4175-8F83-10D39854E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8" name="Рисунок 7">
            <a:extLst>
              <a:ext uri="{FF2B5EF4-FFF2-40B4-BE49-F238E27FC236}">
                <a16:creationId xmlns:a16="http://schemas.microsoft.com/office/drawing/2014/main" id="{45AA7CA8-9C1B-4CA9-8D72-C9A48EFBB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1" y="-22435"/>
            <a:ext cx="1699045" cy="1895969"/>
          </a:xfrm>
          <a:prstGeom prst="rect">
            <a:avLst/>
          </a:prstGeom>
        </p:spPr>
      </p:pic>
      <p:pic>
        <p:nvPicPr>
          <p:cNvPr id="11" name="Рисунок 10">
            <a:extLst>
              <a:ext uri="{FF2B5EF4-FFF2-40B4-BE49-F238E27FC236}">
                <a16:creationId xmlns:a16="http://schemas.microsoft.com/office/drawing/2014/main" id="{5A8BEBF7-05D6-4374-835B-C295E263A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5627" y="399723"/>
            <a:ext cx="1469647" cy="1473811"/>
          </a:xfrm>
          <a:prstGeom prst="rect">
            <a:avLst/>
          </a:prstGeom>
        </p:spPr>
      </p:pic>
      <p:pic>
        <p:nvPicPr>
          <p:cNvPr id="10" name="Picture 2">
            <a:extLst>
              <a:ext uri="{FF2B5EF4-FFF2-40B4-BE49-F238E27FC236}">
                <a16:creationId xmlns:a16="http://schemas.microsoft.com/office/drawing/2014/main" id="{70861ABA-425F-414A-A7D4-E012A51D926D}"/>
              </a:ext>
            </a:extLst>
          </p:cNvPr>
          <p:cNvPicPr>
            <a:picLocks noChangeAspect="1"/>
          </p:cNvPicPr>
          <p:nvPr/>
        </p:nvPicPr>
        <p:blipFill>
          <a:blip r:embed="rId5"/>
          <a:stretch>
            <a:fillRect/>
          </a:stretch>
        </p:blipFill>
        <p:spPr>
          <a:xfrm>
            <a:off x="11106089" y="1595820"/>
            <a:ext cx="5471685" cy="8363565"/>
          </a:xfrm>
          <a:prstGeom prst="rect">
            <a:avLst/>
          </a:prstGeom>
        </p:spPr>
      </p:pic>
      <p:pic>
        <p:nvPicPr>
          <p:cNvPr id="12" name="Picture 3">
            <a:extLst>
              <a:ext uri="{FF2B5EF4-FFF2-40B4-BE49-F238E27FC236}">
                <a16:creationId xmlns:a16="http://schemas.microsoft.com/office/drawing/2014/main" id="{55D25ADB-C8A7-4B44-B8A6-365B7BD9D999}"/>
              </a:ext>
            </a:extLst>
          </p:cNvPr>
          <p:cNvPicPr>
            <a:picLocks noChangeAspect="1"/>
          </p:cNvPicPr>
          <p:nvPr/>
        </p:nvPicPr>
        <p:blipFill>
          <a:blip r:embed="rId6"/>
          <a:stretch>
            <a:fillRect/>
          </a:stretch>
        </p:blipFill>
        <p:spPr>
          <a:xfrm>
            <a:off x="3350467" y="1590187"/>
            <a:ext cx="5435081" cy="8325415"/>
          </a:xfrm>
          <a:prstGeom prst="rect">
            <a:avLst/>
          </a:prstGeom>
        </p:spPr>
      </p:pic>
    </p:spTree>
    <p:extLst>
      <p:ext uri="{BB962C8B-B14F-4D97-AF65-F5344CB8AC3E}">
        <p14:creationId xmlns:p14="http://schemas.microsoft.com/office/powerpoint/2010/main" val="425362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006228" y="895028"/>
            <a:ext cx="8916223"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סקירה כללית</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5006604" y="3107714"/>
            <a:ext cx="11511485" cy="923330"/>
          </a:xfrm>
          <a:prstGeom prst="rect">
            <a:avLst/>
          </a:prstGeom>
        </p:spPr>
        <p:txBody>
          <a:bodyPr wrap="none">
            <a:spAutoFit/>
          </a:bodyPr>
          <a:lstStyle/>
          <a:p>
            <a:pPr algn="r" rtl="1"/>
            <a:r>
              <a:rPr lang="he-IL" sz="5400" baseline="30000" dirty="0">
                <a:solidFill>
                  <a:srgbClr val="004F8C"/>
                </a:solidFill>
                <a:latin typeface="SimplerPro Light" panose="00000300000000000000" pitchFamily="50" charset="-79"/>
                <a:cs typeface="SimplerPro Light" panose="00000300000000000000" pitchFamily="50" charset="-79"/>
              </a:rPr>
              <a:t>בתחילת 2023 פרסמה רשות המיסים חוזר בנושא</a:t>
            </a:r>
            <a:r>
              <a:rPr lang="he-IL" sz="5400" dirty="0">
                <a:solidFill>
                  <a:srgbClr val="004F8C"/>
                </a:solidFill>
                <a:latin typeface="SimplerPro Light" panose="00000300000000000000" pitchFamily="50" charset="-79"/>
                <a:cs typeface="SimplerPro Light" panose="00000300000000000000" pitchFamily="50" charset="-79"/>
              </a:rPr>
              <a:t> </a:t>
            </a:r>
            <a:r>
              <a:rPr lang="he-IL" sz="5400" baseline="30000" dirty="0">
                <a:solidFill>
                  <a:srgbClr val="004F8C"/>
                </a:solidFill>
                <a:latin typeface="SimplerPro Light" panose="00000300000000000000" pitchFamily="50" charset="-79"/>
                <a:cs typeface="SimplerPro Light" panose="00000300000000000000" pitchFamily="50" charset="-79"/>
              </a:rPr>
              <a:t>טופס 161 חדש</a:t>
            </a:r>
          </a:p>
        </p:txBody>
      </p:sp>
      <p:sp>
        <p:nvSpPr>
          <p:cNvPr id="13" name="Прямоугольник 12"/>
          <p:cNvSpPr/>
          <p:nvPr/>
        </p:nvSpPr>
        <p:spPr>
          <a:xfrm>
            <a:off x="197469" y="4602583"/>
            <a:ext cx="16392628" cy="3139321"/>
          </a:xfrm>
          <a:prstGeom prst="rect">
            <a:avLst/>
          </a:prstGeom>
        </p:spPr>
        <p:txBody>
          <a:bodyPr wrap="none">
            <a:spAutoFit/>
          </a:bodyPr>
          <a:lstStyle/>
          <a:p>
            <a:pPr algn="r" rtl="1"/>
            <a:r>
              <a:rPr lang="he-IL" sz="5400" b="1" baseline="30000" dirty="0">
                <a:solidFill>
                  <a:srgbClr val="004F8C"/>
                </a:solidFill>
                <a:latin typeface="SimplerPro Light" panose="00000300000000000000" pitchFamily="50" charset="-79"/>
                <a:cs typeface="SimplerPro Light" panose="00000300000000000000" pitchFamily="50" charset="-79"/>
              </a:rPr>
              <a:t>בחודש</a:t>
            </a:r>
            <a:r>
              <a:rPr lang="he-IL" sz="5400" b="1" dirty="0">
                <a:solidFill>
                  <a:srgbClr val="004F8C"/>
                </a:solidFill>
                <a:latin typeface="SimplerPro Light" panose="00000300000000000000" pitchFamily="50" charset="-79"/>
                <a:cs typeface="SimplerPro Light" panose="00000300000000000000" pitchFamily="50" charset="-79"/>
              </a:rPr>
              <a:t> </a:t>
            </a:r>
            <a:r>
              <a:rPr lang="he-IL" sz="5400" b="1" baseline="30000" dirty="0">
                <a:solidFill>
                  <a:srgbClr val="004F8C"/>
                </a:solidFill>
                <a:latin typeface="SimplerPro Light" panose="00000300000000000000" pitchFamily="50" charset="-79"/>
                <a:cs typeface="SimplerPro Light" panose="00000300000000000000" pitchFamily="50" charset="-79"/>
              </a:rPr>
              <a:t>ספטמבר פרסמה רשות המיסים חוזר בנושא מערכת מקוונת </a:t>
            </a:r>
          </a:p>
          <a:p>
            <a:pPr algn="r" rtl="1"/>
            <a:r>
              <a:rPr lang="he-IL" sz="5400" b="1" baseline="30000" dirty="0">
                <a:solidFill>
                  <a:srgbClr val="004F8C"/>
                </a:solidFill>
                <a:latin typeface="SimplerPro Light" panose="00000300000000000000" pitchFamily="50" charset="-79"/>
                <a:cs typeface="SimplerPro Light" panose="00000300000000000000" pitchFamily="50" charset="-79"/>
              </a:rPr>
              <a:t>לדיווח על עזיבת</a:t>
            </a:r>
            <a:r>
              <a:rPr lang="he-IL" sz="5400" b="1" dirty="0">
                <a:solidFill>
                  <a:srgbClr val="004F8C"/>
                </a:solidFill>
                <a:latin typeface="SimplerPro Light" panose="00000300000000000000" pitchFamily="50" charset="-79"/>
                <a:cs typeface="SimplerPro Light" panose="00000300000000000000" pitchFamily="50" charset="-79"/>
              </a:rPr>
              <a:t> </a:t>
            </a:r>
            <a:r>
              <a:rPr lang="he-IL" sz="5400" b="1" baseline="30000" dirty="0">
                <a:solidFill>
                  <a:srgbClr val="004F8C"/>
                </a:solidFill>
                <a:latin typeface="SimplerPro Light" panose="00000300000000000000" pitchFamily="50" charset="-79"/>
                <a:cs typeface="SimplerPro Light" panose="00000300000000000000" pitchFamily="50" charset="-79"/>
              </a:rPr>
              <a:t>מקום</a:t>
            </a:r>
            <a:r>
              <a:rPr lang="he-IL" sz="5400" b="1" dirty="0">
                <a:solidFill>
                  <a:srgbClr val="004F8C"/>
                </a:solidFill>
                <a:latin typeface="SimplerPro Light" panose="00000300000000000000" pitchFamily="50" charset="-79"/>
                <a:cs typeface="SimplerPro Light" panose="00000300000000000000" pitchFamily="50" charset="-79"/>
              </a:rPr>
              <a:t> </a:t>
            </a:r>
            <a:r>
              <a:rPr lang="he-IL" sz="5400" b="1" baseline="30000" dirty="0">
                <a:solidFill>
                  <a:srgbClr val="004F8C"/>
                </a:solidFill>
                <a:latin typeface="SimplerPro Light" panose="00000300000000000000" pitchFamily="50" charset="-79"/>
                <a:cs typeface="SimplerPro Light" panose="00000300000000000000" pitchFamily="50" charset="-79"/>
              </a:rPr>
              <a:t>עבודה</a:t>
            </a:r>
            <a:r>
              <a:rPr lang="he-IL" sz="5400" b="1" dirty="0">
                <a:solidFill>
                  <a:srgbClr val="004F8C"/>
                </a:solidFill>
                <a:latin typeface="SimplerPro Light" panose="00000300000000000000" pitchFamily="50" charset="-79"/>
                <a:cs typeface="SimplerPro Light" panose="00000300000000000000" pitchFamily="50" charset="-79"/>
              </a:rPr>
              <a:t> </a:t>
            </a:r>
            <a:r>
              <a:rPr lang="he-IL" sz="5400" b="1" baseline="30000" dirty="0">
                <a:solidFill>
                  <a:srgbClr val="004F8C"/>
                </a:solidFill>
                <a:latin typeface="SimplerPro Light" panose="00000300000000000000" pitchFamily="50" charset="-79"/>
                <a:cs typeface="SimplerPro Light" panose="00000300000000000000" pitchFamily="50" charset="-79"/>
              </a:rPr>
              <a:t>בו פורסם לראשונה על פלטפורמה דיגיטלית וחדשנית</a:t>
            </a:r>
          </a:p>
          <a:p>
            <a:pPr algn="r" rtl="1"/>
            <a:r>
              <a:rPr lang="he-IL" sz="5400" b="1" baseline="30000" dirty="0">
                <a:solidFill>
                  <a:srgbClr val="004F8C"/>
                </a:solidFill>
                <a:latin typeface="SimplerPro Light" panose="00000300000000000000" pitchFamily="50" charset="-79"/>
                <a:cs typeface="SimplerPro Light" panose="00000300000000000000" pitchFamily="50" charset="-79"/>
              </a:rPr>
              <a:t>לדיווח על בסיס טופס 161 החדש,</a:t>
            </a:r>
            <a:r>
              <a:rPr lang="he-IL" sz="5400" b="1" dirty="0">
                <a:solidFill>
                  <a:srgbClr val="004F8C"/>
                </a:solidFill>
                <a:latin typeface="SimplerPro Light" panose="00000300000000000000" pitchFamily="50" charset="-79"/>
                <a:cs typeface="SimplerPro Light" panose="00000300000000000000" pitchFamily="50" charset="-79"/>
              </a:rPr>
              <a:t> </a:t>
            </a:r>
            <a:r>
              <a:rPr lang="he-IL" sz="5400" b="1" baseline="30000" dirty="0">
                <a:solidFill>
                  <a:srgbClr val="004F8C"/>
                </a:solidFill>
                <a:latin typeface="SimplerPro Light" panose="00000300000000000000" pitchFamily="50" charset="-79"/>
                <a:cs typeface="SimplerPro Light" panose="00000300000000000000" pitchFamily="50" charset="-79"/>
              </a:rPr>
              <a:t>אשר פותחה על ידי רשות המסים </a:t>
            </a:r>
            <a:r>
              <a:rPr lang="he-IL" sz="5400" b="1" baseline="30000" dirty="0" err="1">
                <a:solidFill>
                  <a:srgbClr val="004F8C"/>
                </a:solidFill>
                <a:latin typeface="SimplerPro Light" panose="00000300000000000000" pitchFamily="50" charset="-79"/>
                <a:cs typeface="SimplerPro Light" panose="00000300000000000000" pitchFamily="50" charset="-79"/>
              </a:rPr>
              <a:t>בשע"מ</a:t>
            </a:r>
            <a:r>
              <a:rPr lang="he-IL" sz="5400" b="1" baseline="30000" dirty="0">
                <a:solidFill>
                  <a:srgbClr val="004F8C"/>
                </a:solidFill>
                <a:latin typeface="SimplerPro Light" panose="00000300000000000000" pitchFamily="50" charset="-79"/>
                <a:cs typeface="SimplerPro Light" panose="00000300000000000000" pitchFamily="50" charset="-79"/>
              </a:rPr>
              <a:t> </a:t>
            </a:r>
          </a:p>
          <a:p>
            <a:pPr algn="r" rtl="1"/>
            <a:r>
              <a:rPr lang="he-IL" sz="5400" b="1" baseline="30000" dirty="0">
                <a:solidFill>
                  <a:srgbClr val="004F8C"/>
                </a:solidFill>
                <a:latin typeface="SimplerPro Light" panose="00000300000000000000" pitchFamily="50" charset="-79"/>
                <a:cs typeface="SimplerPro Light" panose="00000300000000000000" pitchFamily="50" charset="-79"/>
              </a:rPr>
              <a:t>בשיתוף עם מערך הדיגיטלי הלאומי ורשות שוק ההון</a:t>
            </a:r>
          </a:p>
        </p:txBody>
      </p:sp>
      <p:sp>
        <p:nvSpPr>
          <p:cNvPr id="7" name="Овал 6"/>
          <p:cNvSpPr/>
          <p:nvPr/>
        </p:nvSpPr>
        <p:spPr>
          <a:xfrm>
            <a:off x="16590097" y="3194197"/>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6655226" y="4672137"/>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Tree>
    <p:extLst>
      <p:ext uri="{BB962C8B-B14F-4D97-AF65-F5344CB8AC3E}">
        <p14:creationId xmlns:p14="http://schemas.microsoft.com/office/powerpoint/2010/main" val="54169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505627" y="4783460"/>
            <a:ext cx="8073044" cy="1077218"/>
          </a:xfrm>
          <a:prstGeom prst="rect">
            <a:avLst/>
          </a:prstGeom>
        </p:spPr>
        <p:txBody>
          <a:bodyPr wrap="none">
            <a:spAutoFit/>
          </a:bodyPr>
          <a:lstStyle/>
          <a:p>
            <a:pPr algn="r" rtl="1"/>
            <a:r>
              <a:rPr lang="he-IL" sz="9600" baseline="30000" dirty="0">
                <a:solidFill>
                  <a:srgbClr val="004F8C"/>
                </a:solidFill>
                <a:latin typeface="SimplerPro_V3 Black" pitchFamily="50" charset="-79"/>
                <a:cs typeface="SimplerPro_V3 Black" pitchFamily="50" charset="-79"/>
              </a:rPr>
              <a:t>תודה רבה על ההקשבה</a:t>
            </a:r>
          </a:p>
        </p:txBody>
      </p:sp>
      <p:pic>
        <p:nvPicPr>
          <p:cNvPr id="11" name="Рисунок 10">
            <a:extLst>
              <a:ext uri="{FF2B5EF4-FFF2-40B4-BE49-F238E27FC236}">
                <a16:creationId xmlns:a16="http://schemas.microsoft.com/office/drawing/2014/main" id="{BE97E033-7C8B-4B55-9ADF-0FD13AB6C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54212" cy="10287000"/>
          </a:xfrm>
          <a:prstGeom prst="rect">
            <a:avLst/>
          </a:prstGeom>
        </p:spPr>
      </p:pic>
      <p:pic>
        <p:nvPicPr>
          <p:cNvPr id="13" name="Рисунок 12">
            <a:extLst>
              <a:ext uri="{FF2B5EF4-FFF2-40B4-BE49-F238E27FC236}">
                <a16:creationId xmlns:a16="http://schemas.microsoft.com/office/drawing/2014/main" id="{F6A345F0-6E26-4585-9EBB-7B19C4C60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4099" y="9031932"/>
            <a:ext cx="3988864" cy="842653"/>
          </a:xfrm>
          <a:prstGeom prst="rect">
            <a:avLst/>
          </a:prstGeom>
        </p:spPr>
      </p:pic>
    </p:spTree>
    <p:extLst>
      <p:ext uri="{BB962C8B-B14F-4D97-AF65-F5344CB8AC3E}">
        <p14:creationId xmlns:p14="http://schemas.microsoft.com/office/powerpoint/2010/main" val="281337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006228" y="895028"/>
            <a:ext cx="8916223"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סקירה כללית</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6732694" y="2695228"/>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6741228" y="4088166"/>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20" name="Овал 6"/>
          <p:cNvSpPr/>
          <p:nvPr/>
        </p:nvSpPr>
        <p:spPr>
          <a:xfrm>
            <a:off x="16728572" y="6054819"/>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0"/>
          <p:cNvSpPr/>
          <p:nvPr/>
        </p:nvSpPr>
        <p:spPr>
          <a:xfrm>
            <a:off x="3120134" y="2618760"/>
            <a:ext cx="13319736" cy="5078313"/>
          </a:xfrm>
          <a:prstGeom prst="rect">
            <a:avLst/>
          </a:prstGeom>
        </p:spPr>
        <p:txBody>
          <a:bodyPr wrap="none">
            <a:spAutoFit/>
          </a:bodyPr>
          <a:lstStyle/>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ביום 31.12.2023 פרסמה רשות המסים חוזר בנושא פתיחת מערכת</a:t>
            </a: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 מקוונת לדיווח על עזיבת מקום עבודה.</a:t>
            </a:r>
          </a:p>
          <a:p>
            <a:pPr algn="r" rtl="1"/>
            <a:endParaRPr lang="he-IL" sz="48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המערכת, נפתחה לדיווחים ביום 7.1.2024 והיא תאפשר קליטה מקוונת, </a:t>
            </a: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מהירה ומדויקת של דיווח המעסיק – ותקל  על העובד בתהליך קבלת החלטותיו </a:t>
            </a: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לגבי הסכומים העומדים לרשותו בעקבות פרישתו. </a:t>
            </a:r>
          </a:p>
          <a:p>
            <a:pPr algn="r" rtl="1"/>
            <a:endParaRPr lang="he-IL" sz="48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המערכת מותאמת לטופס 161 החדש והתהליך כולו מקוון ללא צורך </a:t>
            </a: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בהגשת טפסים ידניים וללא צורך, ברוב המקרים, בפניה למשרד פקיד השומה.</a:t>
            </a:r>
          </a:p>
          <a:p>
            <a:pPr algn="r" rtl="1"/>
            <a:endParaRPr lang="he-IL" sz="5400" b="1" baseline="30000" dirty="0">
              <a:solidFill>
                <a:srgbClr val="004F8C"/>
              </a:solidFill>
              <a:latin typeface="SimplerPro_V3 Light" panose="020B0604020202020204" charset="-79"/>
              <a:cs typeface="SimplerPro_V3 Light" panose="020B0604020202020204" charset="-79"/>
            </a:endParaRPr>
          </a:p>
        </p:txBody>
      </p:sp>
    </p:spTree>
    <p:extLst>
      <p:ext uri="{BB962C8B-B14F-4D97-AF65-F5344CB8AC3E}">
        <p14:creationId xmlns:p14="http://schemas.microsoft.com/office/powerpoint/2010/main" val="272178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006228" y="895028"/>
            <a:ext cx="8916223"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סקירה כללית</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6732694" y="2695228"/>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6742506" y="3578512"/>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20" name="Овал 6"/>
          <p:cNvSpPr/>
          <p:nvPr/>
        </p:nvSpPr>
        <p:spPr>
          <a:xfrm>
            <a:off x="16742506" y="4461796"/>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0"/>
          <p:cNvSpPr/>
          <p:nvPr/>
        </p:nvSpPr>
        <p:spPr>
          <a:xfrm>
            <a:off x="-87476" y="2618760"/>
            <a:ext cx="16527346" cy="5016758"/>
          </a:xfrm>
          <a:prstGeom prst="rect">
            <a:avLst/>
          </a:prstGeom>
        </p:spPr>
        <p:txBody>
          <a:bodyPr wrap="none">
            <a:spAutoFit/>
          </a:bodyPr>
          <a:lstStyle/>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טופס 161 החדש בנוי משלושה חלקים:</a:t>
            </a:r>
          </a:p>
          <a:p>
            <a:pPr algn="r" rtl="1"/>
            <a:endParaRPr lang="he-IL" sz="48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חלק א' - הודעת מעסיק ובו המעסיקים ידווחו את כל הפרטים ביחס לפרישת העובדים.</a:t>
            </a:r>
          </a:p>
          <a:p>
            <a:pPr algn="r" rtl="1"/>
            <a:endParaRPr lang="he-IL" sz="48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חלק ב' - הודעת עובד ובו העובדים נדרשים למלא את בקשותיהם ביחס למענקים שהועמדו לרשותם.</a:t>
            </a:r>
          </a:p>
          <a:p>
            <a:pPr algn="r" rtl="1"/>
            <a:endParaRPr lang="he-IL" sz="48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חלק ג' - חישוב סופי והנחיות למעסיק ולקופות הגמל - חלק זה מסכם את בקשות העובד</a:t>
            </a: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 על בסיס הנתונים, אשר דווחו על ידי מעסיקו וקובע הנחיות תשלום למעסיק ולקופות הגמל </a:t>
            </a:r>
          </a:p>
          <a:p>
            <a:pPr algn="r" rtl="1"/>
            <a:r>
              <a:rPr lang="he-IL" sz="4800" b="1" baseline="30000" dirty="0">
                <a:solidFill>
                  <a:srgbClr val="004F8C"/>
                </a:solidFill>
                <a:latin typeface="SimplerPro Light" panose="00000300000000000000" pitchFamily="50" charset="-79"/>
                <a:cs typeface="SimplerPro Light" panose="00000300000000000000" pitchFamily="50" charset="-79"/>
              </a:rPr>
              <a:t>לגבי אפיון הכספים וניכוי המס בהתאם לחלופות בכפוף לתנאים המפורטים בטופס.</a:t>
            </a:r>
          </a:p>
          <a:p>
            <a:pPr algn="r" rtl="1"/>
            <a:endParaRPr lang="he-IL" sz="4800" b="1" baseline="30000" dirty="0">
              <a:solidFill>
                <a:srgbClr val="004F8C"/>
              </a:solidFill>
              <a:latin typeface="SimplerPro Light" panose="00000300000000000000" pitchFamily="50" charset="-79"/>
              <a:cs typeface="SimplerPro Light" panose="00000300000000000000" pitchFamily="50" charset="-79"/>
            </a:endParaRPr>
          </a:p>
        </p:txBody>
      </p:sp>
      <p:sp>
        <p:nvSpPr>
          <p:cNvPr id="11" name="Овал 6">
            <a:extLst>
              <a:ext uri="{FF2B5EF4-FFF2-40B4-BE49-F238E27FC236}">
                <a16:creationId xmlns:a16="http://schemas.microsoft.com/office/drawing/2014/main" id="{95467EFD-F887-4264-8B74-8488F9BE5E10}"/>
              </a:ext>
            </a:extLst>
          </p:cNvPr>
          <p:cNvSpPr/>
          <p:nvPr/>
        </p:nvSpPr>
        <p:spPr>
          <a:xfrm>
            <a:off x="16732694" y="5345080"/>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875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7143267" y="2195632"/>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7091367" y="3559324"/>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14" name="Прямоугольник 10"/>
          <p:cNvSpPr/>
          <p:nvPr/>
        </p:nvSpPr>
        <p:spPr>
          <a:xfrm>
            <a:off x="1055792" y="2119164"/>
            <a:ext cx="15794651" cy="3867725"/>
          </a:xfrm>
          <a:prstGeom prst="rect">
            <a:avLst/>
          </a:prstGeom>
        </p:spPr>
        <p:txBody>
          <a:bodyPr wrap="square">
            <a:spAutoFit/>
          </a:bodyPr>
          <a:lstStyle/>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המערכת שפותחה תאפשר למעסיקים לדווח באופן מקוון את חלק א' בטופס 161, ובזה ימלא </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המעסיק את חלקו בדיווח. הדיווח ייקלט באופן מידי במערכות המחשוב של רשות המסים.</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העובד יקבל מסרון או דוא"ל מרשות המסים על כך שהתקבל דיווח מאת מעסיקו, </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יתבקש להיכנס למערכת, לצפות בנתונים עליהם דיווח המעסיק ולקבל את החלטותיו ביחס </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לסכומים שהועמדו לרשותו אגב פרישתו. בחירותיו של העובד ייקלטו גם הן במערכת המחשוב</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 של רשות המסים </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p:txBody>
      </p:sp>
    </p:spTree>
    <p:extLst>
      <p:ext uri="{BB962C8B-B14F-4D97-AF65-F5344CB8AC3E}">
        <p14:creationId xmlns:p14="http://schemas.microsoft.com/office/powerpoint/2010/main" val="121313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7010946" y="2699688"/>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7082954" y="4495428"/>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14" name="Прямоугольник 10"/>
          <p:cNvSpPr/>
          <p:nvPr/>
        </p:nvSpPr>
        <p:spPr>
          <a:xfrm>
            <a:off x="1055792" y="2119164"/>
            <a:ext cx="15794651" cy="3867725"/>
          </a:xfrm>
          <a:prstGeom prst="rect">
            <a:avLst/>
          </a:prstGeom>
        </p:spPr>
        <p:txBody>
          <a:bodyPr wrap="square">
            <a:spAutoFit/>
          </a:bodyPr>
          <a:lstStyle/>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בסיום התהליך תשלח לעובד הודעה כי האישורים הרלוונטיים זמינים במערכת. המערכת פותחה כך שבחלק מהמקרים ובהתאם לתנאים שהוגדרו, יופקו אישורים במידי. במקרים אחרים –בקשת העובד תופנה להמשך טיפול במשרדי רשות המיסים. </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יודגש כי, באחריות העובד להעביר את האישורים שהונפקו על ידי פקיד השומה למעסיק </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ולקופות הגמל, היות ובשלב זה, האישורים אינם מועברים ישירות לגופים המשלמים. </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p:txBody>
      </p:sp>
    </p:spTree>
    <p:extLst>
      <p:ext uri="{BB962C8B-B14F-4D97-AF65-F5344CB8AC3E}">
        <p14:creationId xmlns:p14="http://schemas.microsoft.com/office/powerpoint/2010/main" val="52988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12944" y="895028"/>
            <a:ext cx="11309507"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תיאור התהליך המקוון</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410283" y="3127276"/>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20" name="Овал 6"/>
          <p:cNvSpPr/>
          <p:nvPr/>
        </p:nvSpPr>
        <p:spPr>
          <a:xfrm>
            <a:off x="15410283" y="4505340"/>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0"/>
          <p:cNvSpPr/>
          <p:nvPr/>
        </p:nvSpPr>
        <p:spPr>
          <a:xfrm>
            <a:off x="1349020" y="2119164"/>
            <a:ext cx="15501423" cy="5283498"/>
          </a:xfrm>
          <a:prstGeom prst="rect">
            <a:avLst/>
          </a:prstGeom>
        </p:spPr>
        <p:txBody>
          <a:bodyPr wrap="none">
            <a:spAutoFit/>
          </a:bodyPr>
          <a:lstStyle/>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דיווח המעסיק במערכת מתבצע באחת מהדרכים הבאות:</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	מילוי במערכת של כל פרטי העובד, תקופות העסקה והסכומים העומדים לרשותו – </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 	חלק א' בטופס 161 החדש.</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	טעינת קובץ </a:t>
            </a:r>
            <a:r>
              <a:rPr lang="en-US" sz="4600" b="1" baseline="30000" dirty="0">
                <a:solidFill>
                  <a:srgbClr val="004F8C"/>
                </a:solidFill>
                <a:latin typeface="SimplerPro Light" panose="00000300000000000000" pitchFamily="50" charset="-79"/>
                <a:cs typeface="SimplerPro Light" panose="00000300000000000000" pitchFamily="50" charset="-79"/>
              </a:rPr>
              <a:t> XML </a:t>
            </a:r>
            <a:r>
              <a:rPr lang="he-IL" sz="4600" b="1" baseline="30000" dirty="0">
                <a:solidFill>
                  <a:srgbClr val="004F8C"/>
                </a:solidFill>
                <a:latin typeface="SimplerPro Light" panose="00000300000000000000" pitchFamily="50" charset="-79"/>
                <a:cs typeface="SimplerPro Light" panose="00000300000000000000" pitchFamily="50" charset="-79"/>
              </a:rPr>
              <a:t>המכיל את כל נתוני דיווח המעסיק בחלק א' של טופס 161 החדש.</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בסיום דיווח המעסיק, ניתן להפיק טופס 161 שלם הכולל את נתוני הדיווח של חלק א', </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כקובץ </a:t>
            </a:r>
            <a:r>
              <a:rPr lang="en-US" sz="4600" b="1" baseline="30000" dirty="0">
                <a:solidFill>
                  <a:srgbClr val="004F8C"/>
                </a:solidFill>
                <a:latin typeface="SimplerPro Light" panose="00000300000000000000" pitchFamily="50" charset="-79"/>
                <a:cs typeface="SimplerPro Light" panose="00000300000000000000" pitchFamily="50" charset="-79"/>
              </a:rPr>
              <a:t>PDF</a:t>
            </a:r>
            <a:r>
              <a:rPr lang="he-IL" sz="4600" b="1" baseline="30000" dirty="0">
                <a:solidFill>
                  <a:srgbClr val="004F8C"/>
                </a:solidFill>
                <a:latin typeface="SimplerPro Light" panose="00000300000000000000" pitchFamily="50" charset="-79"/>
                <a:cs typeface="SimplerPro Light" panose="00000300000000000000" pitchFamily="50" charset="-79"/>
              </a:rPr>
              <a:t> ,כך יתאפשר לעובד לבחון את דיווח המעסיק, להתייעץ ולקבל החלטות המתאימות לו.</a:t>
            </a: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 </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p:txBody>
      </p:sp>
    </p:spTree>
    <p:extLst>
      <p:ext uri="{BB962C8B-B14F-4D97-AF65-F5344CB8AC3E}">
        <p14:creationId xmlns:p14="http://schemas.microsoft.com/office/powerpoint/2010/main" val="42001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389071" y="895028"/>
            <a:ext cx="9533380"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במערכת פיירול</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3" name="TextBox 2"/>
          <p:cNvSpPr txBox="1"/>
          <p:nvPr/>
        </p:nvSpPr>
        <p:spPr>
          <a:xfrm>
            <a:off x="1440731" y="2335187"/>
            <a:ext cx="15409712" cy="5755422"/>
          </a:xfrm>
          <a:prstGeom prst="rect">
            <a:avLst/>
          </a:prstGeom>
          <a:noFill/>
        </p:spPr>
        <p:txBody>
          <a:bodyPr wrap="square" rtlCol="1">
            <a:spAutoFit/>
          </a:bodyPr>
          <a:lstStyle/>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במערכות השכר של מלם שכר פלוס פותחו שירותים לצורך מילוי והפקת חלק א' של טופס 161 החדש והפקת קבצי דיווח לרשות המסים בפורמט </a:t>
            </a:r>
            <a:r>
              <a:rPr lang="en-US" sz="4600" b="1" baseline="30000" dirty="0">
                <a:solidFill>
                  <a:srgbClr val="004F8C"/>
                </a:solidFill>
                <a:latin typeface="SimplerPro Light" panose="00000300000000000000" pitchFamily="50" charset="-79"/>
                <a:cs typeface="SimplerPro Light" panose="00000300000000000000" pitchFamily="50" charset="-79"/>
              </a:rPr>
              <a:t>XML </a:t>
            </a:r>
            <a:r>
              <a:rPr lang="he-IL" sz="4600" b="1" baseline="30000" dirty="0">
                <a:solidFill>
                  <a:srgbClr val="004F8C"/>
                </a:solidFill>
                <a:latin typeface="SimplerPro Light" panose="00000300000000000000" pitchFamily="50" charset="-79"/>
                <a:cs typeface="SimplerPro Light" panose="00000300000000000000" pitchFamily="50" charset="-79"/>
              </a:rPr>
              <a:t> כאמור לעיל.</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שירותים אלה כוללים מסכים עם נתוני פרישה לפי הפרקים השונים שבחלק א' של טופס 161 החדש, אשר חלקם ימולאו אוטומטית מתוך מערכות השכר, כגון תקופות העסקה וסוגי משכורת שונים.</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סכומי זכאות לפיצויים, בין אם משולמים על ידי מעסיק ובין אם מדובר ביתרות בקופות, ידווחו באופן ידני במסך הייעודי במערכת פיירול ויוצגו בטופס בסעיפים א9 ו א10.</a:t>
            </a:r>
          </a:p>
          <a:p>
            <a:pPr algn="r" rtl="1"/>
            <a:endParaRPr lang="he-IL" sz="4600" b="1" baseline="30000" dirty="0">
              <a:solidFill>
                <a:srgbClr val="004F8C"/>
              </a:solidFill>
              <a:latin typeface="SimplerPro Light" panose="00000300000000000000" pitchFamily="50" charset="-79"/>
              <a:cs typeface="SimplerPro Light" panose="00000300000000000000" pitchFamily="50" charset="-79"/>
            </a:endParaRPr>
          </a:p>
          <a:p>
            <a:pPr algn="r" rtl="1"/>
            <a:r>
              <a:rPr lang="he-IL" sz="4600" b="1" baseline="30000" dirty="0">
                <a:solidFill>
                  <a:srgbClr val="004F8C"/>
                </a:solidFill>
                <a:latin typeface="SimplerPro Light" panose="00000300000000000000" pitchFamily="50" charset="-79"/>
                <a:cs typeface="SimplerPro Light" panose="00000300000000000000" pitchFamily="50" charset="-79"/>
              </a:rPr>
              <a:t>בסוף מילוי הנתונים ושמירתם, המעסיק יפיק קובץ </a:t>
            </a:r>
            <a:r>
              <a:rPr lang="en-US" sz="4600" b="1" baseline="30000" dirty="0">
                <a:solidFill>
                  <a:srgbClr val="004F8C"/>
                </a:solidFill>
                <a:latin typeface="SimplerPro Light" panose="00000300000000000000" pitchFamily="50" charset="-79"/>
                <a:cs typeface="SimplerPro Light" panose="00000300000000000000" pitchFamily="50" charset="-79"/>
              </a:rPr>
              <a:t>XML </a:t>
            </a:r>
            <a:r>
              <a:rPr lang="he-IL" sz="4600" b="1" baseline="30000" dirty="0">
                <a:solidFill>
                  <a:srgbClr val="004F8C"/>
                </a:solidFill>
                <a:latin typeface="SimplerPro Light" panose="00000300000000000000" pitchFamily="50" charset="-79"/>
                <a:cs typeface="SimplerPro Light" panose="00000300000000000000" pitchFamily="50" charset="-79"/>
              </a:rPr>
              <a:t> שאותו יטען למערכת של רשות המסים כמתואר לעיל.</a:t>
            </a:r>
          </a:p>
        </p:txBody>
      </p:sp>
      <p:sp>
        <p:nvSpPr>
          <p:cNvPr id="11" name="Овал 6">
            <a:extLst>
              <a:ext uri="{FF2B5EF4-FFF2-40B4-BE49-F238E27FC236}">
                <a16:creationId xmlns:a16="http://schemas.microsoft.com/office/drawing/2014/main" id="{0400986B-FCC1-461E-B2DB-ED9D253C98EC}"/>
              </a:ext>
            </a:extLst>
          </p:cNvPr>
          <p:cNvSpPr/>
          <p:nvPr/>
        </p:nvSpPr>
        <p:spPr>
          <a:xfrm>
            <a:off x="17133188" y="5611622"/>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6">
            <a:extLst>
              <a:ext uri="{FF2B5EF4-FFF2-40B4-BE49-F238E27FC236}">
                <a16:creationId xmlns:a16="http://schemas.microsoft.com/office/drawing/2014/main" id="{999432A1-7EAF-4268-9E31-9ADE52A52E70}"/>
              </a:ext>
            </a:extLst>
          </p:cNvPr>
          <p:cNvSpPr/>
          <p:nvPr/>
        </p:nvSpPr>
        <p:spPr>
          <a:xfrm>
            <a:off x="17133188" y="7087716"/>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6">
            <a:extLst>
              <a:ext uri="{FF2B5EF4-FFF2-40B4-BE49-F238E27FC236}">
                <a16:creationId xmlns:a16="http://schemas.microsoft.com/office/drawing/2014/main" id="{C20AC711-8C36-4F83-A3BE-BB855FEC122C}"/>
              </a:ext>
            </a:extLst>
          </p:cNvPr>
          <p:cNvSpPr/>
          <p:nvPr/>
        </p:nvSpPr>
        <p:spPr>
          <a:xfrm>
            <a:off x="17139494" y="3742846"/>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6">
            <a:extLst>
              <a:ext uri="{FF2B5EF4-FFF2-40B4-BE49-F238E27FC236}">
                <a16:creationId xmlns:a16="http://schemas.microsoft.com/office/drawing/2014/main" id="{5DB53A64-6358-4C84-B92B-9266B80E2CB1}"/>
              </a:ext>
            </a:extLst>
          </p:cNvPr>
          <p:cNvSpPr/>
          <p:nvPr/>
        </p:nvSpPr>
        <p:spPr>
          <a:xfrm>
            <a:off x="17075360" y="2368377"/>
            <a:ext cx="144016" cy="144016"/>
          </a:xfrm>
          <a:prstGeom prst="ellipse">
            <a:avLst/>
          </a:prstGeom>
          <a:solidFill>
            <a:srgbClr val="DD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5871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389071" y="895028"/>
            <a:ext cx="9533380" cy="872034"/>
          </a:xfrm>
          <a:prstGeom prst="rect">
            <a:avLst/>
          </a:prstGeom>
        </p:spPr>
        <p:txBody>
          <a:bodyPr wrap="none">
            <a:spAutoFit/>
          </a:bodyPr>
          <a:lstStyle/>
          <a:p>
            <a:pPr algn="r" rtl="1"/>
            <a:r>
              <a:rPr lang="he-IL" sz="7600" b="1" baseline="30000" dirty="0">
                <a:solidFill>
                  <a:srgbClr val="004F8C"/>
                </a:solidFill>
                <a:latin typeface="SimplerPro_V3 Black" pitchFamily="50" charset="-79"/>
                <a:cs typeface="SimplerPro_V3 Black" pitchFamily="50" charset="-79"/>
              </a:rPr>
              <a:t>טופס 161 החדש – במערכת פיירול</a:t>
            </a:r>
          </a:p>
        </p:txBody>
      </p:sp>
      <p:cxnSp>
        <p:nvCxnSpPr>
          <p:cNvPr id="10" name="Прямая соединительная линия 9"/>
          <p:cNvCxnSpPr/>
          <p:nvPr/>
        </p:nvCxnSpPr>
        <p:spPr>
          <a:xfrm>
            <a:off x="1440731" y="1687116"/>
            <a:ext cx="15409712" cy="0"/>
          </a:xfrm>
          <a:prstGeom prst="line">
            <a:avLst/>
          </a:prstGeom>
          <a:ln>
            <a:solidFill>
              <a:srgbClr val="103245"/>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DBAB1BC-F250-4A36-BB6E-658DA0226B6D}"/>
              </a:ext>
            </a:extLst>
          </p:cNvPr>
          <p:cNvSpPr/>
          <p:nvPr/>
        </p:nvSpPr>
        <p:spPr>
          <a:xfrm>
            <a:off x="0" y="9959385"/>
            <a:ext cx="18309007" cy="318960"/>
          </a:xfrm>
          <a:prstGeom prst="rect">
            <a:avLst/>
          </a:prstGeom>
          <a:gradFill>
            <a:gsLst>
              <a:gs pos="0">
                <a:srgbClr val="004F8C"/>
              </a:gs>
              <a:gs pos="100000">
                <a:srgbClr val="00266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3D405BF6-DDB5-4842-A763-218FE9DC4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3" y="9031932"/>
            <a:ext cx="2996893" cy="633097"/>
          </a:xfrm>
          <a:prstGeom prst="rect">
            <a:avLst/>
          </a:prstGeom>
        </p:spPr>
      </p:pic>
      <p:pic>
        <p:nvPicPr>
          <p:cNvPr id="27" name="Рисунок 26">
            <a:extLst>
              <a:ext uri="{FF2B5EF4-FFF2-40B4-BE49-F238E27FC236}">
                <a16:creationId xmlns:a16="http://schemas.microsoft.com/office/drawing/2014/main" id="{6540CBD9-AA65-49CB-B435-944AEB917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 y="-8655"/>
            <a:ext cx="1608908" cy="2847899"/>
          </a:xfrm>
          <a:prstGeom prst="rect">
            <a:avLst/>
          </a:prstGeom>
        </p:spPr>
      </p:pic>
      <p:sp>
        <p:nvSpPr>
          <p:cNvPr id="4" name="TextBox 3"/>
          <p:cNvSpPr txBox="1"/>
          <p:nvPr/>
        </p:nvSpPr>
        <p:spPr>
          <a:xfrm>
            <a:off x="2304827" y="1975148"/>
            <a:ext cx="14473608" cy="584002"/>
          </a:xfrm>
          <a:prstGeom prst="rect">
            <a:avLst/>
          </a:prstGeom>
          <a:noFill/>
        </p:spPr>
        <p:txBody>
          <a:bodyPr wrap="square" rtlCol="1">
            <a:spAutoFit/>
          </a:bodyPr>
          <a:lstStyle/>
          <a:p>
            <a:pPr algn="ctr" rtl="1"/>
            <a:r>
              <a:rPr lang="he-IL" b="1" dirty="0">
                <a:solidFill>
                  <a:srgbClr val="FF0000"/>
                </a:solidFill>
                <a:latin typeface="SimplerPro Light" panose="00000300000000000000" pitchFamily="50" charset="-79"/>
                <a:cs typeface="SimplerPro Light" panose="00000300000000000000" pitchFamily="50" charset="-79"/>
              </a:rPr>
              <a:t>מסך העבודה הראשי עם כפתור להפקת קובץ </a:t>
            </a:r>
            <a:r>
              <a:rPr lang="en-US" b="1" dirty="0">
                <a:solidFill>
                  <a:srgbClr val="FF0000"/>
                </a:solidFill>
                <a:latin typeface="SimplerPro Light" panose="00000300000000000000" pitchFamily="50" charset="-79"/>
                <a:cs typeface="SimplerPro Light" panose="00000300000000000000" pitchFamily="50" charset="-79"/>
              </a:rPr>
              <a:t>XML</a:t>
            </a:r>
            <a:r>
              <a:rPr lang="he-IL" b="1" dirty="0">
                <a:solidFill>
                  <a:srgbClr val="FF0000"/>
                </a:solidFill>
                <a:latin typeface="SimplerPro Light" panose="00000300000000000000" pitchFamily="50" charset="-79"/>
                <a:cs typeface="SimplerPro Light" panose="00000300000000000000" pitchFamily="50" charset="-79"/>
              </a:rPr>
              <a:t> : </a:t>
            </a:r>
          </a:p>
        </p:txBody>
      </p:sp>
      <p:pic>
        <p:nvPicPr>
          <p:cNvPr id="5" name="Picture 4"/>
          <p:cNvPicPr>
            <a:picLocks noChangeAspect="1"/>
          </p:cNvPicPr>
          <p:nvPr/>
        </p:nvPicPr>
        <p:blipFill>
          <a:blip r:embed="rId4"/>
          <a:stretch>
            <a:fillRect/>
          </a:stretch>
        </p:blipFill>
        <p:spPr>
          <a:xfrm>
            <a:off x="3718061" y="2570743"/>
            <a:ext cx="11647140" cy="7308697"/>
          </a:xfrm>
          <a:prstGeom prst="rect">
            <a:avLst/>
          </a:prstGeom>
        </p:spPr>
      </p:pic>
    </p:spTree>
    <p:extLst>
      <p:ext uri="{BB962C8B-B14F-4D97-AF65-F5344CB8AC3E}">
        <p14:creationId xmlns:p14="http://schemas.microsoft.com/office/powerpoint/2010/main" val="42289412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93F9D1A7F5D884499F08B349713740B3" ma:contentTypeVersion="13" ma:contentTypeDescription="צור מסמך חדש." ma:contentTypeScope="" ma:versionID="58ce38baa5327bf7cfba491cba3f0f6d">
  <xsd:schema xmlns:xsd="http://www.w3.org/2001/XMLSchema" xmlns:xs="http://www.w3.org/2001/XMLSchema" xmlns:p="http://schemas.microsoft.com/office/2006/metadata/properties" xmlns:ns2="4a39c2bd-996e-4b9b-9e66-e2374419543a" xmlns:ns3="229e1028-611a-42b9-8e84-cc98b79aa8d0" targetNamespace="http://schemas.microsoft.com/office/2006/metadata/properties" ma:root="true" ma:fieldsID="5b9153aa4da56454aafea035393d92c7" ns2:_="" ns3:_="">
    <xsd:import namespace="4a39c2bd-996e-4b9b-9e66-e2374419543a"/>
    <xsd:import namespace="229e1028-611a-42b9-8e84-cc98b79aa8d0"/>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9c2bd-996e-4b9b-9e66-e23744195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תגיות תמונה" ma:readOnly="false" ma:fieldId="{5cf76f15-5ced-4ddc-b409-7134ff3c332f}" ma:taxonomyMulti="true" ma:sspId="fbfa8d57-1793-4ea7-a141-1133f724a7b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9e1028-611a-42b9-8e84-cc98b79aa8d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7cc68a9-8fc7-4c01-bcbb-12ec89eaed71}" ma:internalName="TaxCatchAll" ma:showField="CatchAllData" ma:web="229e1028-611a-42b9-8e84-cc98b79aa8d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9e1028-611a-42b9-8e84-cc98b79aa8d0" xsi:nil="true"/>
    <lcf76f155ced4ddcb4097134ff3c332f xmlns="4a39c2bd-996e-4b9b-9e66-e237441954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FAAF5-F25F-4013-A0E9-B8F849B5C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9c2bd-996e-4b9b-9e66-e2374419543a"/>
    <ds:schemaRef ds:uri="229e1028-611a-42b9-8e84-cc98b79aa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69E82C-E0D4-4F1C-941D-CD07CCFD9869}">
  <ds:schemaRefs>
    <ds:schemaRef ds:uri="http://schemas.microsoft.com/office/2006/metadata/properties"/>
    <ds:schemaRef ds:uri="http://purl.org/dc/terms/"/>
    <ds:schemaRef ds:uri="http://www.w3.org/XML/1998/namespace"/>
    <ds:schemaRef ds:uri="4a39c2bd-996e-4b9b-9e66-e2374419543a"/>
    <ds:schemaRef ds:uri="http://schemas.microsoft.com/office/2006/documentManagement/types"/>
    <ds:schemaRef ds:uri="http://purl.org/dc/dcmitype/"/>
    <ds:schemaRef ds:uri="http://schemas.microsoft.com/office/infopath/2007/PartnerControls"/>
    <ds:schemaRef ds:uri="http://purl.org/dc/elements/1.1/"/>
    <ds:schemaRef ds:uri="229e1028-611a-42b9-8e84-cc98b79aa8d0"/>
    <ds:schemaRef ds:uri="http://schemas.openxmlformats.org/package/2006/metadata/core-properties"/>
  </ds:schemaRefs>
</ds:datastoreItem>
</file>

<file path=customXml/itemProps3.xml><?xml version="1.0" encoding="utf-8"?>
<ds:datastoreItem xmlns:ds="http://schemas.openxmlformats.org/officeDocument/2006/customXml" ds:itemID="{346A54AC-59C6-4354-9921-28CC307A2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5272</TotalTime>
  <Words>784</Words>
  <Application>Microsoft Office PowerPoint</Application>
  <PresentationFormat>מותאם אישית</PresentationFormat>
  <Paragraphs>82</Paragraphs>
  <Slides>20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SimplerPro_V3 Black</vt:lpstr>
      <vt:lpstr>SimplerPro_V3 Light</vt:lpstr>
      <vt:lpstr>Calibri</vt:lpstr>
      <vt:lpstr>SimplerPro Light</vt:lpstr>
      <vt:lpstr>Arial</vt:lpstr>
      <vt:lpstr>Тема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333</dc:creator>
  <cp:lastModifiedBy>יעל סמקה</cp:lastModifiedBy>
  <cp:revision>136</cp:revision>
  <dcterms:created xsi:type="dcterms:W3CDTF">2022-02-10T08:19:21Z</dcterms:created>
  <dcterms:modified xsi:type="dcterms:W3CDTF">2024-01-25T07:27:56Z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0x01010093F9D1A7F5D884499F08B349713740B3</vt:lpwstr>
  </property>
</Properties>
</file>